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9" r:id="rId6"/>
    <p:sldId id="263" r:id="rId7"/>
    <p:sldId id="264" r:id="rId8"/>
    <p:sldId id="265" r:id="rId9"/>
    <p:sldId id="266" r:id="rId10"/>
    <p:sldId id="267" r:id="rId11"/>
    <p:sldId id="268" r:id="rId12"/>
    <p:sldId id="270" r:id="rId13"/>
    <p:sldId id="271" r:id="rId14"/>
    <p:sldId id="272" r:id="rId15"/>
    <p:sldId id="261" r:id="rId16"/>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p:cNvSpPr>
            <a:spLocks noGrp="1"/>
          </p:cNvSpPr>
          <p:nvPr>
            <p:ph type="dt" sz="half" idx="10"/>
          </p:nvPr>
        </p:nvSpPr>
        <p:spPr/>
        <p:txBody>
          <a:bodyPr/>
          <a:lstStyle/>
          <a:p>
            <a:fld id="{2ED4C706-CD9D-4583-A935-22B39AB35A1E}" type="datetimeFigureOut">
              <a:rPr lang="hu-HU" smtClean="0"/>
              <a:t>2022. 12. 21.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629521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2ED4C706-CD9D-4583-A935-22B39AB35A1E}" type="datetimeFigureOut">
              <a:rPr lang="hu-HU" smtClean="0"/>
              <a:t>2022. 12. 21.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3774569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átum helye 3"/>
          <p:cNvSpPr>
            <a:spLocks noGrp="1"/>
          </p:cNvSpPr>
          <p:nvPr>
            <p:ph type="dt" sz="half" idx="10"/>
          </p:nvPr>
        </p:nvSpPr>
        <p:spPr/>
        <p:txBody>
          <a:bodyPr/>
          <a:lstStyle/>
          <a:p>
            <a:fld id="{2ED4C706-CD9D-4583-A935-22B39AB35A1E}" type="datetimeFigureOut">
              <a:rPr lang="hu-HU" smtClean="0"/>
              <a:t>2022. 12. 21.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3390945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p:cNvSpPr>
            <a:spLocks noGrp="1"/>
          </p:cNvSpPr>
          <p:nvPr>
            <p:ph type="dt" sz="half" idx="10"/>
          </p:nvPr>
        </p:nvSpPr>
        <p:spPr/>
        <p:txBody>
          <a:bodyPr/>
          <a:lstStyle/>
          <a:p>
            <a:fld id="{2ED4C706-CD9D-4583-A935-22B39AB35A1E}" type="datetimeFigureOut">
              <a:rPr lang="hu-HU" smtClean="0"/>
              <a:t>2022. 12. 21.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1971057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a:t>Mintacím szerkesztése</a:t>
            </a:r>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p:cNvSpPr>
            <a:spLocks noGrp="1"/>
          </p:cNvSpPr>
          <p:nvPr>
            <p:ph type="dt" sz="half" idx="10"/>
          </p:nvPr>
        </p:nvSpPr>
        <p:spPr/>
        <p:txBody>
          <a:bodyPr/>
          <a:lstStyle/>
          <a:p>
            <a:fld id="{2ED4C706-CD9D-4583-A935-22B39AB35A1E}" type="datetimeFigureOut">
              <a:rPr lang="hu-HU" smtClean="0"/>
              <a:t>2022. 12. 21.</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1566349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Dátum helye 2"/>
          <p:cNvSpPr>
            <a:spLocks noGrp="1"/>
          </p:cNvSpPr>
          <p:nvPr>
            <p:ph type="dt" sz="half" idx="10"/>
          </p:nvPr>
        </p:nvSpPr>
        <p:spPr/>
        <p:txBody>
          <a:bodyPr/>
          <a:lstStyle/>
          <a:p>
            <a:fld id="{2ED4C706-CD9D-4583-A935-22B39AB35A1E}" type="datetimeFigureOut">
              <a:rPr lang="hu-HU" smtClean="0"/>
              <a:t>2022. 12. 21.</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133249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2ED4C706-CD9D-4583-A935-22B39AB35A1E}" type="datetimeFigureOut">
              <a:rPr lang="hu-HU" smtClean="0"/>
              <a:t>2022. 12. 21.</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949219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p:cNvSpPr>
            <a:spLocks noGrp="1"/>
          </p:cNvSpPr>
          <p:nvPr>
            <p:ph type="dt" sz="half" idx="10"/>
          </p:nvPr>
        </p:nvSpPr>
        <p:spPr/>
        <p:txBody>
          <a:bodyPr/>
          <a:lstStyle/>
          <a:p>
            <a:fld id="{2ED4C706-CD9D-4583-A935-22B39AB35A1E}" type="datetimeFigureOut">
              <a:rPr lang="hu-HU" smtClean="0"/>
              <a:t>2022. 12. 21.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674736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p:cNvSpPr>
            <a:spLocks noGrp="1"/>
          </p:cNvSpPr>
          <p:nvPr>
            <p:ph type="dt" sz="half" idx="10"/>
          </p:nvPr>
        </p:nvSpPr>
        <p:spPr/>
        <p:txBody>
          <a:bodyPr/>
          <a:lstStyle/>
          <a:p>
            <a:fld id="{2ED4C706-CD9D-4583-A935-22B39AB35A1E}" type="datetimeFigureOut">
              <a:rPr lang="hu-HU" smtClean="0"/>
              <a:t>2022. 12. 21.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115652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2ED4C706-CD9D-4583-A935-22B39AB35A1E}" type="datetimeFigureOut">
              <a:rPr lang="hu-HU" smtClean="0"/>
              <a:t>2022. 12. 21.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2716110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2ED4C706-CD9D-4583-A935-22B39AB35A1E}" type="datetimeFigureOut">
              <a:rPr lang="hu-HU" smtClean="0"/>
              <a:t>2022. 12. 21.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48B942F4-7C9B-445F-A07F-288174DF386B}" type="slidenum">
              <a:rPr lang="hu-HU" smtClean="0"/>
              <a:t>‹#›</a:t>
            </a:fld>
            <a:endParaRPr lang="hu-HU"/>
          </a:p>
        </p:txBody>
      </p:sp>
    </p:spTree>
    <p:extLst>
      <p:ext uri="{BB962C8B-B14F-4D97-AF65-F5344CB8AC3E}">
        <p14:creationId xmlns:p14="http://schemas.microsoft.com/office/powerpoint/2010/main" val="3893159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4C706-CD9D-4583-A935-22B39AB35A1E}" type="datetimeFigureOut">
              <a:rPr lang="hu-HU" smtClean="0"/>
              <a:t>2022. 12. 21.</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B942F4-7C9B-445F-A07F-288174DF386B}" type="slidenum">
              <a:rPr lang="hu-HU" smtClean="0"/>
              <a:t>‹#›</a:t>
            </a:fld>
            <a:endParaRPr lang="hu-HU"/>
          </a:p>
        </p:txBody>
      </p:sp>
    </p:spTree>
    <p:extLst>
      <p:ext uri="{BB962C8B-B14F-4D97-AF65-F5344CB8AC3E}">
        <p14:creationId xmlns:p14="http://schemas.microsoft.com/office/powerpoint/2010/main" val="893035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ép 7">
            <a:extLst>
              <a:ext uri="{FF2B5EF4-FFF2-40B4-BE49-F238E27FC236}">
                <a16:creationId xmlns:a16="http://schemas.microsoft.com/office/drawing/2014/main" id="{E137A89B-01DA-460F-B046-C0D49697D6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25"/>
            <a:ext cx="12192000" cy="6851149"/>
          </a:xfrm>
          <a:prstGeom prst="rect">
            <a:avLst/>
          </a:prstGeom>
        </p:spPr>
      </p:pic>
      <p:sp>
        <p:nvSpPr>
          <p:cNvPr id="2" name="Cím 1"/>
          <p:cNvSpPr>
            <a:spLocks noGrp="1"/>
          </p:cNvSpPr>
          <p:nvPr>
            <p:ph type="ctrTitle"/>
          </p:nvPr>
        </p:nvSpPr>
        <p:spPr>
          <a:xfrm>
            <a:off x="1524000" y="2334828"/>
            <a:ext cx="9144000" cy="1570333"/>
          </a:xfrm>
          <a:solidFill>
            <a:schemeClr val="bg1">
              <a:alpha val="70000"/>
            </a:schemeClr>
          </a:solidFill>
        </p:spPr>
        <p:txBody>
          <a:bodyPr>
            <a:normAutofit fontScale="90000"/>
          </a:bodyPr>
          <a:lstStyle/>
          <a:p>
            <a:br>
              <a:rPr lang="hu-HU" sz="5000" dirty="0">
                <a:ea typeface="+mj-lt"/>
                <a:cs typeface="+mj-lt"/>
              </a:rPr>
            </a:br>
            <a:br>
              <a:rPr lang="hu-HU" sz="5000" dirty="0">
                <a:ea typeface="+mj-lt"/>
                <a:cs typeface="+mj-lt"/>
              </a:rPr>
            </a:br>
            <a:br>
              <a:rPr lang="hu-HU" sz="5000" dirty="0">
                <a:ea typeface="+mj-lt"/>
                <a:cs typeface="+mj-lt"/>
              </a:rPr>
            </a:br>
            <a:r>
              <a:rPr lang="hu-HU" sz="3600" b="1" dirty="0">
                <a:solidFill>
                  <a:schemeClr val="tx2"/>
                </a:solidFill>
                <a:latin typeface="Cambria" panose="02040503050406030204" pitchFamily="18" charset="0"/>
                <a:ea typeface="Cambria" panose="02040503050406030204" pitchFamily="18" charset="0"/>
              </a:rPr>
              <a:t>A szerzői jogról szóló 1999. évi LXXVI. törvény (Szjt.) legutóbbi módosítása</a:t>
            </a:r>
            <a:br>
              <a:rPr lang="hu-HU" sz="3600" dirty="0">
                <a:latin typeface="Cambria" panose="02040503050406030204" pitchFamily="18" charset="0"/>
                <a:ea typeface="Cambria" panose="02040503050406030204" pitchFamily="18" charset="0"/>
                <a:cs typeface="+mj-lt"/>
              </a:rPr>
            </a:br>
            <a:endParaRPr lang="hu-HU" sz="3600" dirty="0">
              <a:solidFill>
                <a:schemeClr val="tx2"/>
              </a:solidFill>
              <a:latin typeface="Cambria" panose="02040503050406030204" pitchFamily="18" charset="0"/>
              <a:ea typeface="Cambria" panose="02040503050406030204" pitchFamily="18" charset="0"/>
              <a:cs typeface="Calibri Light"/>
            </a:endParaRPr>
          </a:p>
        </p:txBody>
      </p:sp>
      <p:sp>
        <p:nvSpPr>
          <p:cNvPr id="3" name="Alcím 2"/>
          <p:cNvSpPr>
            <a:spLocks noGrp="1"/>
          </p:cNvSpPr>
          <p:nvPr>
            <p:ph type="subTitle" idx="1"/>
          </p:nvPr>
        </p:nvSpPr>
        <p:spPr>
          <a:xfrm>
            <a:off x="1524000" y="4261281"/>
            <a:ext cx="9144000" cy="2317072"/>
          </a:xfrm>
          <a:solidFill>
            <a:schemeClr val="bg1">
              <a:alpha val="70000"/>
            </a:schemeClr>
          </a:solidFill>
        </p:spPr>
        <p:txBody>
          <a:bodyPr vert="horz" lIns="91440" tIns="45720" rIns="91440" bIns="45720" rtlCol="0" anchor="t">
            <a:normAutofit/>
          </a:bodyPr>
          <a:lstStyle/>
          <a:p>
            <a:r>
              <a:rPr lang="hu-HU" b="1" dirty="0">
                <a:solidFill>
                  <a:schemeClr val="tx2"/>
                </a:solidFill>
                <a:latin typeface="Cambria" panose="02040503050406030204" pitchFamily="18" charset="0"/>
                <a:ea typeface="Cambria" panose="02040503050406030204" pitchFamily="18" charset="0"/>
              </a:rPr>
              <a:t>Vállalati könyvtárosok műhelybeszélgetése</a:t>
            </a:r>
          </a:p>
          <a:p>
            <a:r>
              <a:rPr lang="hu-HU" dirty="0">
                <a:solidFill>
                  <a:schemeClr val="tx2"/>
                </a:solidFill>
                <a:latin typeface="Cambria" panose="02040503050406030204" pitchFamily="18" charset="0"/>
                <a:ea typeface="Cambria" panose="02040503050406030204" pitchFamily="18" charset="0"/>
              </a:rPr>
              <a:t>Országos Széchényi Könyvtár, Budapest, 2022. december 1.</a:t>
            </a:r>
          </a:p>
          <a:p>
            <a:endParaRPr lang="hu-HU" dirty="0">
              <a:solidFill>
                <a:schemeClr val="tx2"/>
              </a:solidFill>
              <a:latin typeface="Book Antiqua" panose="02040602050305030304" pitchFamily="18" charset="0"/>
            </a:endParaRPr>
          </a:p>
          <a:p>
            <a:pPr>
              <a:lnSpc>
                <a:spcPct val="80000"/>
              </a:lnSpc>
            </a:pPr>
            <a:r>
              <a:rPr lang="hu-HU" altLang="hu-HU" sz="2000" dirty="0">
                <a:solidFill>
                  <a:schemeClr val="tx2"/>
                </a:solidFill>
                <a:latin typeface="Cambria" panose="02040503050406030204" pitchFamily="18" charset="0"/>
                <a:ea typeface="Cambria" panose="02040503050406030204" pitchFamily="18" charset="0"/>
                <a:cs typeface="Times New Roman" pitchFamily="18" charset="0"/>
              </a:rPr>
              <a:t>dr. Amberg Eszter</a:t>
            </a:r>
          </a:p>
          <a:p>
            <a:pPr>
              <a:lnSpc>
                <a:spcPct val="80000"/>
              </a:lnSpc>
            </a:pPr>
            <a:r>
              <a:rPr lang="hu-HU" altLang="hu-HU" sz="2000" dirty="0">
                <a:solidFill>
                  <a:schemeClr val="tx2"/>
                </a:solidFill>
                <a:latin typeface="Cambria" panose="02040503050406030204" pitchFamily="18" charset="0"/>
                <a:ea typeface="Cambria" panose="02040503050406030204" pitchFamily="18" charset="0"/>
                <a:cs typeface="Times New Roman" pitchFamily="18" charset="0"/>
              </a:rPr>
              <a:t>jogi főigazgató-helyettes</a:t>
            </a:r>
          </a:p>
          <a:p>
            <a:endParaRPr lang="hu-HU" dirty="0">
              <a:solidFill>
                <a:schemeClr val="tx2"/>
              </a:solidFill>
              <a:latin typeface="Calibri Light"/>
              <a:cs typeface="Calibri Light"/>
            </a:endParaRPr>
          </a:p>
        </p:txBody>
      </p:sp>
    </p:spTree>
    <p:extLst>
      <p:ext uri="{BB962C8B-B14F-4D97-AF65-F5344CB8AC3E}">
        <p14:creationId xmlns:p14="http://schemas.microsoft.com/office/powerpoint/2010/main" val="197798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p:txBody>
          <a:bodyPr>
            <a:normAutofit/>
          </a:bodyPr>
          <a:lstStyle/>
          <a:p>
            <a:pPr algn="ctr"/>
            <a:r>
              <a:rPr lang="hu-HU" sz="3000" b="1" dirty="0">
                <a:solidFill>
                  <a:schemeClr val="tx2"/>
                </a:solidFill>
                <a:latin typeface="Cambria" panose="02040503050406030204" pitchFamily="18" charset="0"/>
                <a:ea typeface="Cambria" panose="02040503050406030204" pitchFamily="18" charset="0"/>
              </a:rPr>
              <a:t>Szjt. 33/A. § (1) </a:t>
            </a:r>
            <a:r>
              <a:rPr lang="hu-HU" sz="3000" b="1" dirty="0" err="1">
                <a:solidFill>
                  <a:schemeClr val="tx2"/>
                </a:solidFill>
                <a:latin typeface="Cambria" panose="02040503050406030204" pitchFamily="18" charset="0"/>
                <a:ea typeface="Cambria" panose="02040503050406030204" pitchFamily="18" charset="0"/>
              </a:rPr>
              <a:t>bek</a:t>
            </a:r>
            <a:r>
              <a:rPr lang="hu-HU" sz="3000" b="1" dirty="0">
                <a:solidFill>
                  <a:schemeClr val="tx2"/>
                </a:solidFill>
                <a:latin typeface="Cambria" panose="02040503050406030204" pitchFamily="18" charset="0"/>
                <a:ea typeface="Cambria" panose="02040503050406030204" pitchFamily="18" charset="0"/>
              </a:rPr>
              <a:t>.</a:t>
            </a:r>
            <a:endParaRPr lang="hu-HU" sz="30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838200" y="1690688"/>
            <a:ext cx="10515600" cy="4669772"/>
          </a:xfrm>
          <a:prstGeom prst="rect">
            <a:avLst/>
          </a:prstGeom>
          <a:solidFill>
            <a:schemeClr val="bg1">
              <a:alpha val="7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2000" b="1" dirty="0">
              <a:latin typeface="Cambria" panose="02040503050406030204" pitchFamily="18" charset="0"/>
              <a:ea typeface="Cambria" panose="02040503050406030204" pitchFamily="18" charset="0"/>
            </a:endParaRPr>
          </a:p>
          <a:p>
            <a:pPr marL="0" indent="0">
              <a:buNone/>
            </a:pPr>
            <a:r>
              <a:rPr lang="hu-HU" sz="2200" dirty="0">
                <a:latin typeface="Cambria" panose="02040503050406030204" pitchFamily="18" charset="0"/>
                <a:ea typeface="Cambria" panose="02040503050406030204" pitchFamily="18" charset="0"/>
              </a:rPr>
              <a:t>E törvény alkalmazásában</a:t>
            </a:r>
          </a:p>
          <a:p>
            <a:pPr marL="0" indent="0">
              <a:buNone/>
            </a:pPr>
            <a:r>
              <a:rPr lang="hu-HU" sz="2200" dirty="0">
                <a:latin typeface="Cambria" panose="02040503050406030204" pitchFamily="18" charset="0"/>
                <a:ea typeface="Cambria" panose="02040503050406030204" pitchFamily="18" charset="0"/>
              </a:rPr>
              <a:t>1. </a:t>
            </a:r>
            <a:r>
              <a:rPr lang="hu-HU" sz="2200" i="1" dirty="0">
                <a:latin typeface="Cambria" panose="02040503050406030204" pitchFamily="18" charset="0"/>
                <a:ea typeface="Cambria" panose="02040503050406030204" pitchFamily="18" charset="0"/>
              </a:rPr>
              <a:t>iskolai oktatás célját szolgáló felhasználás: </a:t>
            </a:r>
            <a:r>
              <a:rPr lang="hu-HU" sz="2200" dirty="0">
                <a:latin typeface="Cambria" panose="02040503050406030204" pitchFamily="18" charset="0"/>
                <a:ea typeface="Cambria" panose="02040503050406030204" pitchFamily="18" charset="0"/>
              </a:rPr>
              <a:t>olyan felhasználás, amely óvodai nevelésben, az általános iskolai, középfokú iskolai oktatásban, szakképző intézményben folyó szakmai oktatásban, az alapfokú művészeti iskolai oktatásban vagy a felsőoktatásról szóló törvény hatálya alá tartozó felsőfokú oktatásban a tantervnek, illetve a képzési követelményeknek megfelelően valósul meg;</a:t>
            </a:r>
          </a:p>
          <a:p>
            <a:pPr marL="0" indent="0">
              <a:buNone/>
            </a:pPr>
            <a:r>
              <a:rPr lang="hu-HU" sz="2200" dirty="0">
                <a:latin typeface="Cambria" panose="02040503050406030204" pitchFamily="18" charset="0"/>
                <a:ea typeface="Cambria" panose="02040503050406030204" pitchFamily="18" charset="0"/>
              </a:rPr>
              <a:t>2. </a:t>
            </a:r>
            <a:r>
              <a:rPr lang="hu-HU" sz="2200" i="1" dirty="0">
                <a:latin typeface="Cambria" panose="02040503050406030204" pitchFamily="18" charset="0"/>
                <a:ea typeface="Cambria" panose="02040503050406030204" pitchFamily="18" charset="0"/>
              </a:rPr>
              <a:t>kulturális örökségvédelmi intézmény: </a:t>
            </a:r>
            <a:r>
              <a:rPr lang="hu-HU" sz="2200" dirty="0">
                <a:latin typeface="Cambria" panose="02040503050406030204" pitchFamily="18" charset="0"/>
                <a:ea typeface="Cambria" panose="02040503050406030204" pitchFamily="18" charset="0"/>
              </a:rPr>
              <a:t>a nyilvánosan hozzáférhető könyvtár vagy muzeális intézmény, illetve levéltár, vagy közgyűjteménynek minősülő kép-, illetve hangarchívum;</a:t>
            </a:r>
          </a:p>
          <a:p>
            <a:pPr marL="0" indent="0">
              <a:buNone/>
            </a:pPr>
            <a:r>
              <a:rPr lang="hu-HU" sz="2200" dirty="0">
                <a:latin typeface="Cambria" panose="02040503050406030204" pitchFamily="18" charset="0"/>
                <a:ea typeface="Cambria" panose="02040503050406030204" pitchFamily="18" charset="0"/>
              </a:rPr>
              <a:t>3. </a:t>
            </a:r>
            <a:r>
              <a:rPr lang="hu-HU" sz="2200" i="1" dirty="0">
                <a:latin typeface="Cambria" panose="02040503050406030204" pitchFamily="18" charset="0"/>
                <a:ea typeface="Cambria" panose="02040503050406030204" pitchFamily="18" charset="0"/>
              </a:rPr>
              <a:t>oktatási intézmény: </a:t>
            </a:r>
            <a:r>
              <a:rPr lang="hu-HU" sz="2200" dirty="0">
                <a:latin typeface="Cambria" panose="02040503050406030204" pitchFamily="18" charset="0"/>
                <a:ea typeface="Cambria" panose="02040503050406030204" pitchFamily="18" charset="0"/>
              </a:rPr>
              <a:t>olyan köznevelési-, szakképző- és felsőoktatási intézmény, amely iskolai oktatás célját szolgáló felhasználást végez.</a:t>
            </a:r>
          </a:p>
          <a:p>
            <a:pPr marL="0" indent="0">
              <a:buNone/>
            </a:pPr>
            <a:endParaRPr lang="hu-HU" sz="1800" dirty="0"/>
          </a:p>
        </p:txBody>
      </p:sp>
    </p:spTree>
    <p:extLst>
      <p:ext uri="{BB962C8B-B14F-4D97-AF65-F5344CB8AC3E}">
        <p14:creationId xmlns:p14="http://schemas.microsoft.com/office/powerpoint/2010/main" val="3599102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a:xfrm>
            <a:off x="838200" y="284085"/>
            <a:ext cx="10515600" cy="1056443"/>
          </a:xfrm>
        </p:spPr>
        <p:txBody>
          <a:bodyPr>
            <a:normAutofit/>
          </a:bodyPr>
          <a:lstStyle/>
          <a:p>
            <a:pPr algn="ctr"/>
            <a:r>
              <a:rPr lang="hu-HU" sz="3000" b="1" dirty="0">
                <a:solidFill>
                  <a:schemeClr val="tx2"/>
                </a:solidFill>
                <a:latin typeface="Cambria" panose="02040503050406030204" pitchFamily="18" charset="0"/>
                <a:ea typeface="Cambria" panose="02040503050406030204" pitchFamily="18" charset="0"/>
              </a:rPr>
              <a:t>Szjt. 33/A. § (2) </a:t>
            </a:r>
            <a:r>
              <a:rPr lang="hu-HU" sz="3000" b="1" dirty="0" err="1">
                <a:solidFill>
                  <a:schemeClr val="tx2"/>
                </a:solidFill>
                <a:latin typeface="Cambria" panose="02040503050406030204" pitchFamily="18" charset="0"/>
                <a:ea typeface="Cambria" panose="02040503050406030204" pitchFamily="18" charset="0"/>
              </a:rPr>
              <a:t>bek</a:t>
            </a:r>
            <a:r>
              <a:rPr lang="hu-HU" sz="3000" b="1" dirty="0">
                <a:solidFill>
                  <a:schemeClr val="tx2"/>
                </a:solidFill>
                <a:latin typeface="Cambria" panose="02040503050406030204" pitchFamily="18" charset="0"/>
                <a:ea typeface="Cambria" panose="02040503050406030204" pitchFamily="18" charset="0"/>
              </a:rPr>
              <a:t>.</a:t>
            </a:r>
            <a:endParaRPr lang="hu-HU" sz="30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838200" y="1402671"/>
            <a:ext cx="10515600" cy="5033639"/>
          </a:xfrm>
          <a:prstGeom prst="rect">
            <a:avLst/>
          </a:prstGeom>
          <a:solidFill>
            <a:schemeClr val="bg1">
              <a:alpha val="7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2000" b="1" dirty="0">
              <a:latin typeface="Cambria" panose="02040503050406030204" pitchFamily="18" charset="0"/>
              <a:ea typeface="Cambria" panose="02040503050406030204" pitchFamily="18" charset="0"/>
            </a:endParaRPr>
          </a:p>
          <a:p>
            <a:pPr marL="0" indent="0">
              <a:buNone/>
            </a:pPr>
            <a:r>
              <a:rPr lang="hu-HU" sz="2400" dirty="0">
                <a:latin typeface="Cambria" panose="02040503050406030204" pitchFamily="18" charset="0"/>
                <a:ea typeface="Cambria" panose="02040503050406030204" pitchFamily="18" charset="0"/>
              </a:rPr>
              <a:t>E fejezet alkalmazásában</a:t>
            </a:r>
          </a:p>
          <a:p>
            <a:pPr marL="0" indent="0">
              <a:buNone/>
            </a:pPr>
            <a:r>
              <a:rPr lang="hu-HU" sz="2400" dirty="0">
                <a:latin typeface="Cambria" panose="02040503050406030204" pitchFamily="18" charset="0"/>
                <a:ea typeface="Cambria" panose="02040503050406030204" pitchFamily="18" charset="0"/>
              </a:rPr>
              <a:t>1. </a:t>
            </a:r>
            <a:r>
              <a:rPr lang="hu-HU" sz="2400" i="1" dirty="0">
                <a:latin typeface="Cambria" panose="02040503050406030204" pitchFamily="18" charset="0"/>
                <a:ea typeface="Cambria" panose="02040503050406030204" pitchFamily="18" charset="0"/>
              </a:rPr>
              <a:t>biztonságos elektronikus hálózat: </a:t>
            </a:r>
            <a:r>
              <a:rPr lang="hu-HU" sz="2400" dirty="0">
                <a:latin typeface="Cambria" panose="02040503050406030204" pitchFamily="18" charset="0"/>
                <a:ea typeface="Cambria" panose="02040503050406030204" pitchFamily="18" charset="0"/>
              </a:rPr>
              <a:t>olyan műszaki megoldás, amely megakadályozza a lehívásra hozzáférhetővé tett műnek az iskolai oktatást végző és igénybe vevő személyek körén kívülre irányuló közvetítését.</a:t>
            </a:r>
          </a:p>
          <a:p>
            <a:pPr marL="0" indent="0">
              <a:buNone/>
            </a:pPr>
            <a:r>
              <a:rPr lang="hu-HU" sz="2400" dirty="0">
                <a:latin typeface="Cambria" panose="02040503050406030204" pitchFamily="18" charset="0"/>
                <a:ea typeface="Cambria" panose="02040503050406030204" pitchFamily="18" charset="0"/>
              </a:rPr>
              <a:t>2. </a:t>
            </a:r>
            <a:r>
              <a:rPr lang="hu-HU" sz="2400" i="1" dirty="0">
                <a:latin typeface="Cambria" panose="02040503050406030204" pitchFamily="18" charset="0"/>
                <a:ea typeface="Cambria" panose="02040503050406030204" pitchFamily="18" charset="0"/>
              </a:rPr>
              <a:t>kutatóhely: </a:t>
            </a:r>
            <a:r>
              <a:rPr lang="hu-HU" sz="2400" dirty="0">
                <a:latin typeface="Cambria" panose="02040503050406030204" pitchFamily="18" charset="0"/>
                <a:ea typeface="Cambria" panose="02040503050406030204" pitchFamily="18" charset="0"/>
              </a:rPr>
              <a:t>elsődlegesen tudományos kutatást, vagy tudományos kutatást is magában foglaló oktatási tevékenységet végző kutatóintézet, egyetem - ideértve annak könyvtárát is -, valamint kutató laboratórium és kutatást végző kórház, vagy egyéb olyan személy vagy szervezet - ideértve a kutatóhellyel szerződéses kapcsolatban álló kutatókat is -, amely tevékenységét</a:t>
            </a:r>
          </a:p>
          <a:p>
            <a:pPr marL="0" indent="0">
              <a:buNone/>
            </a:pPr>
            <a:r>
              <a:rPr lang="hu-HU" sz="2400" i="1" dirty="0">
                <a:latin typeface="Cambria" panose="02040503050406030204" pitchFamily="18" charset="0"/>
                <a:ea typeface="Cambria" panose="02040503050406030204" pitchFamily="18" charset="0"/>
              </a:rPr>
              <a:t>	a) </a:t>
            </a:r>
            <a:r>
              <a:rPr lang="hu-HU" sz="2400" dirty="0">
                <a:latin typeface="Cambria" panose="02040503050406030204" pitchFamily="18" charset="0"/>
                <a:ea typeface="Cambria" panose="02040503050406030204" pitchFamily="18" charset="0"/>
              </a:rPr>
              <a:t>nonprofit alapon vagy adózás utáni eredményének tudományos kutatásba való visszaforgatásával; vagy</a:t>
            </a:r>
          </a:p>
          <a:p>
            <a:pPr marL="0" indent="0">
              <a:buNone/>
            </a:pPr>
            <a:r>
              <a:rPr lang="hu-HU" sz="2400" i="1" dirty="0">
                <a:latin typeface="Cambria" panose="02040503050406030204" pitchFamily="18" charset="0"/>
                <a:ea typeface="Cambria" panose="02040503050406030204" pitchFamily="18" charset="0"/>
              </a:rPr>
              <a:t>	b) </a:t>
            </a:r>
            <a:r>
              <a:rPr lang="hu-HU" sz="2400" dirty="0">
                <a:latin typeface="Cambria" panose="02040503050406030204" pitchFamily="18" charset="0"/>
                <a:ea typeface="Cambria" panose="02040503050406030204" pitchFamily="18" charset="0"/>
              </a:rPr>
              <a:t>valamely közérdekű cél érdekében</a:t>
            </a:r>
          </a:p>
          <a:p>
            <a:pPr marL="0" indent="0">
              <a:buNone/>
            </a:pPr>
            <a:r>
              <a:rPr lang="hu-HU" sz="2400" dirty="0">
                <a:latin typeface="Cambria" panose="02040503050406030204" pitchFamily="18" charset="0"/>
                <a:ea typeface="Cambria" panose="02040503050406030204" pitchFamily="18" charset="0"/>
              </a:rPr>
              <a:t>végzi úgy, hogy a tudományos kutatás eredményeihez a kutatóhely felett többségi befolyást gyakorló személy vagy szervezet nem kaphat elsőbbségi hozzáférést.</a:t>
            </a:r>
          </a:p>
          <a:p>
            <a:pPr marL="0" indent="0">
              <a:buNone/>
            </a:pPr>
            <a:r>
              <a:rPr lang="hu-HU" sz="2400" dirty="0">
                <a:latin typeface="Cambria" panose="02040503050406030204" pitchFamily="18" charset="0"/>
                <a:ea typeface="Cambria" panose="02040503050406030204" pitchFamily="18" charset="0"/>
              </a:rPr>
              <a:t>3. </a:t>
            </a:r>
            <a:r>
              <a:rPr lang="hu-HU" sz="2400" i="1" dirty="0">
                <a:latin typeface="Cambria" panose="02040503050406030204" pitchFamily="18" charset="0"/>
                <a:ea typeface="Cambria" panose="02040503050406030204" pitchFamily="18" charset="0"/>
              </a:rPr>
              <a:t>szöveg- és adatbányászat: </a:t>
            </a:r>
            <a:r>
              <a:rPr lang="hu-HU" sz="2400" dirty="0">
                <a:latin typeface="Cambria" panose="02040503050406030204" pitchFamily="18" charset="0"/>
                <a:ea typeface="Cambria" panose="02040503050406030204" pitchFamily="18" charset="0"/>
              </a:rPr>
              <a:t>olyan automatizált analitikai módszer, amely információk feltárása céljából digitális formában lévő szövegeket és adatokat elemez.</a:t>
            </a:r>
          </a:p>
          <a:p>
            <a:pPr marL="0" indent="0">
              <a:buNone/>
            </a:pPr>
            <a:endParaRPr lang="hu-HU" sz="1800" dirty="0"/>
          </a:p>
        </p:txBody>
      </p:sp>
    </p:spTree>
    <p:extLst>
      <p:ext uri="{BB962C8B-B14F-4D97-AF65-F5344CB8AC3E}">
        <p14:creationId xmlns:p14="http://schemas.microsoft.com/office/powerpoint/2010/main" val="818492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p:txBody>
          <a:bodyPr>
            <a:normAutofit/>
          </a:bodyPr>
          <a:lstStyle/>
          <a:p>
            <a:pPr algn="ctr"/>
            <a:r>
              <a:rPr lang="hu-HU" sz="3000" b="1" dirty="0">
                <a:solidFill>
                  <a:schemeClr val="tx2"/>
                </a:solidFill>
                <a:latin typeface="Cambria" panose="02040503050406030204" pitchFamily="18" charset="0"/>
                <a:ea typeface="Cambria" panose="02040503050406030204" pitchFamily="18" charset="0"/>
              </a:rPr>
              <a:t>Szjt. 35. § (1) </a:t>
            </a:r>
            <a:r>
              <a:rPr lang="hu-HU" sz="3000" b="1" dirty="0" err="1">
                <a:solidFill>
                  <a:schemeClr val="tx2"/>
                </a:solidFill>
                <a:latin typeface="Cambria" panose="02040503050406030204" pitchFamily="18" charset="0"/>
                <a:ea typeface="Cambria" panose="02040503050406030204" pitchFamily="18" charset="0"/>
              </a:rPr>
              <a:t>bek</a:t>
            </a:r>
            <a:r>
              <a:rPr lang="hu-HU" sz="3000" b="1" dirty="0">
                <a:solidFill>
                  <a:schemeClr val="tx2"/>
                </a:solidFill>
                <a:latin typeface="Cambria" panose="02040503050406030204" pitchFamily="18" charset="0"/>
                <a:ea typeface="Cambria" panose="02040503050406030204" pitchFamily="18" charset="0"/>
              </a:rPr>
              <a:t>.</a:t>
            </a:r>
            <a:endParaRPr lang="hu-HU" sz="30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900344" y="1690687"/>
            <a:ext cx="10515600" cy="4802187"/>
          </a:xfrm>
          <a:prstGeom prst="rect">
            <a:avLst/>
          </a:prstGeom>
          <a:solidFill>
            <a:schemeClr val="bg1">
              <a:alpha val="7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2000" b="1" dirty="0">
              <a:latin typeface="Cambria" panose="02040503050406030204" pitchFamily="18" charset="0"/>
              <a:ea typeface="Cambria" panose="02040503050406030204" pitchFamily="18" charset="0"/>
            </a:endParaRPr>
          </a:p>
          <a:p>
            <a:pPr marL="0" indent="0" algn="just">
              <a:buNone/>
            </a:pPr>
            <a:r>
              <a:rPr lang="hu-HU" sz="2400" b="1" dirty="0">
                <a:latin typeface="Cambria" panose="02040503050406030204" pitchFamily="18" charset="0"/>
                <a:ea typeface="Cambria" panose="02040503050406030204" pitchFamily="18" charset="0"/>
              </a:rPr>
              <a:t>35. § </a:t>
            </a:r>
            <a:r>
              <a:rPr lang="hu-HU" sz="2400" dirty="0">
                <a:latin typeface="Cambria" panose="02040503050406030204" pitchFamily="18" charset="0"/>
                <a:ea typeface="Cambria" panose="02040503050406030204" pitchFamily="18" charset="0"/>
              </a:rPr>
              <a:t>(1) Természetes személy magáncélra a műről másolatot készíthet, ha az jövedelemszerzés vagy jövedelemfokozás célját közvetve sem szolgálja, </a:t>
            </a:r>
            <a:r>
              <a:rPr lang="hu-HU" sz="2400" b="1" dirty="0">
                <a:latin typeface="Cambria" panose="02040503050406030204" pitchFamily="18" charset="0"/>
                <a:ea typeface="Cambria" panose="02040503050406030204" pitchFamily="18" charset="0"/>
              </a:rPr>
              <a:t>feltéve, hogy a felhasználással érintett műhöz jogszerűen fért hozzá</a:t>
            </a:r>
            <a:r>
              <a:rPr lang="hu-HU" sz="2400" dirty="0">
                <a:latin typeface="Cambria" panose="02040503050406030204" pitchFamily="18" charset="0"/>
                <a:ea typeface="Cambria" panose="02040503050406030204" pitchFamily="18" charset="0"/>
              </a:rPr>
              <a:t>. E rendelkezés nem vonatkozik az építészeti műre, a műszaki létesítményre, a szoftverre és a számítástechnikai eszközzel működtetett adatbázisra, valamint a mű nyilvános előadásának kép- vagy hanghordozóra való rögzítésére. Kotta reprográfiával [21. § (1) </a:t>
            </a:r>
            <a:r>
              <a:rPr lang="hu-HU" sz="2400" dirty="0" err="1">
                <a:latin typeface="Cambria" panose="02040503050406030204" pitchFamily="18" charset="0"/>
                <a:ea typeface="Cambria" panose="02040503050406030204" pitchFamily="18" charset="0"/>
              </a:rPr>
              <a:t>bek</a:t>
            </a:r>
            <a:r>
              <a:rPr lang="hu-HU" sz="2400" dirty="0">
                <a:latin typeface="Cambria" panose="02040503050406030204" pitchFamily="18" charset="0"/>
                <a:ea typeface="Cambria" panose="02040503050406030204" pitchFamily="18" charset="0"/>
              </a:rPr>
              <a:t>.] magáncélra és a (4) bekezdés </a:t>
            </a:r>
            <a:r>
              <a:rPr lang="hu-HU" sz="2400" i="1" dirty="0">
                <a:latin typeface="Cambria" panose="02040503050406030204" pitchFamily="18" charset="0"/>
                <a:ea typeface="Cambria" panose="02040503050406030204" pitchFamily="18" charset="0"/>
              </a:rPr>
              <a:t>b)-d) </a:t>
            </a:r>
            <a:r>
              <a:rPr lang="hu-HU" sz="2400" dirty="0">
                <a:latin typeface="Cambria" panose="02040503050406030204" pitchFamily="18" charset="0"/>
                <a:ea typeface="Cambria" panose="02040503050406030204" pitchFamily="18" charset="0"/>
              </a:rPr>
              <a:t>pontjában szabályozott esetekben sem többszörözhető.</a:t>
            </a:r>
          </a:p>
          <a:p>
            <a:pPr marL="0" indent="0">
              <a:buNone/>
            </a:pPr>
            <a:r>
              <a:rPr lang="hu-HU" sz="2400" dirty="0">
                <a:latin typeface="Cambria" panose="02040503050406030204" pitchFamily="18" charset="0"/>
                <a:ea typeface="Cambria" panose="02040503050406030204" pitchFamily="18" charset="0"/>
              </a:rPr>
              <a:t>(2) </a:t>
            </a:r>
            <a:r>
              <a:rPr lang="hu-HU" sz="2400" strike="sngStrike" dirty="0">
                <a:latin typeface="Cambria" panose="02040503050406030204" pitchFamily="18" charset="0"/>
                <a:ea typeface="Cambria" panose="02040503050406030204" pitchFamily="18" charset="0"/>
              </a:rPr>
              <a:t>Teljes könyv, továbbá a folyóirat vagy a napilap egésze magáncélra is csak kézírással vagy írógéppel másolható. </a:t>
            </a:r>
          </a:p>
          <a:p>
            <a:pPr marL="0" indent="0">
              <a:buNone/>
            </a:pPr>
            <a:r>
              <a:rPr lang="hu-HU" sz="2400" dirty="0">
                <a:latin typeface="Cambria" panose="02040503050406030204" pitchFamily="18" charset="0"/>
                <a:ea typeface="Cambria" panose="02040503050406030204" pitchFamily="18" charset="0"/>
              </a:rPr>
              <a:t>(3) </a:t>
            </a:r>
            <a:r>
              <a:rPr lang="hu-HU" sz="2400" strike="sngStrike" dirty="0">
                <a:latin typeface="Cambria" panose="02040503050406030204" pitchFamily="18" charset="0"/>
                <a:ea typeface="Cambria" panose="02040503050406030204" pitchFamily="18" charset="0"/>
              </a:rPr>
              <a:t>Nem minősül szabad felhasználásnak - függetlenül attól, hogy magáncélra történik-e -, ha a műről más személlyel készíttetnek másolatot számítógépen, illetve elektronikus adathordozóra.</a:t>
            </a:r>
          </a:p>
          <a:p>
            <a:pPr marL="0" indent="0">
              <a:buNone/>
            </a:pPr>
            <a:endParaRPr lang="hu-HU" sz="1800" dirty="0"/>
          </a:p>
        </p:txBody>
      </p:sp>
    </p:spTree>
    <p:extLst>
      <p:ext uri="{BB962C8B-B14F-4D97-AF65-F5344CB8AC3E}">
        <p14:creationId xmlns:p14="http://schemas.microsoft.com/office/powerpoint/2010/main" val="3508497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a:xfrm>
            <a:off x="838200" y="230819"/>
            <a:ext cx="10515600" cy="1154099"/>
          </a:xfrm>
        </p:spPr>
        <p:txBody>
          <a:bodyPr>
            <a:normAutofit/>
          </a:bodyPr>
          <a:lstStyle/>
          <a:p>
            <a:pPr algn="ctr"/>
            <a:r>
              <a:rPr lang="hu-HU" sz="3000" b="1" dirty="0">
                <a:solidFill>
                  <a:schemeClr val="tx2"/>
                </a:solidFill>
                <a:latin typeface="Cambria" panose="02040503050406030204" pitchFamily="18" charset="0"/>
                <a:ea typeface="Cambria" panose="02040503050406030204" pitchFamily="18" charset="0"/>
              </a:rPr>
              <a:t>Szjt. 35. § (4) – (4a) </a:t>
            </a:r>
            <a:r>
              <a:rPr lang="hu-HU" sz="3000" b="1" dirty="0" err="1">
                <a:solidFill>
                  <a:schemeClr val="tx2"/>
                </a:solidFill>
                <a:latin typeface="Cambria" panose="02040503050406030204" pitchFamily="18" charset="0"/>
                <a:ea typeface="Cambria" panose="02040503050406030204" pitchFamily="18" charset="0"/>
              </a:rPr>
              <a:t>bek</a:t>
            </a:r>
            <a:r>
              <a:rPr lang="hu-HU" sz="3000" b="1" dirty="0">
                <a:solidFill>
                  <a:schemeClr val="tx2"/>
                </a:solidFill>
                <a:latin typeface="Cambria" panose="02040503050406030204" pitchFamily="18" charset="0"/>
                <a:ea typeface="Cambria" panose="02040503050406030204" pitchFamily="18" charset="0"/>
              </a:rPr>
              <a:t>.</a:t>
            </a:r>
            <a:endParaRPr lang="hu-HU" sz="30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838200" y="1313895"/>
            <a:ext cx="10515600" cy="5313286"/>
          </a:xfrm>
          <a:prstGeom prst="rect">
            <a:avLst/>
          </a:prstGeom>
          <a:solidFill>
            <a:schemeClr val="bg1">
              <a:alpha val="7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2000" b="1" dirty="0">
              <a:latin typeface="Cambria" panose="02040503050406030204" pitchFamily="18" charset="0"/>
              <a:ea typeface="Cambria" panose="02040503050406030204" pitchFamily="18" charset="0"/>
            </a:endParaRPr>
          </a:p>
          <a:p>
            <a:pPr marL="0" indent="0">
              <a:buFont typeface="Arial" charset="0"/>
              <a:buNone/>
            </a:pPr>
            <a:r>
              <a:rPr lang="hu-HU" altLang="hu-HU" sz="2400" b="1" dirty="0">
                <a:latin typeface="Cambria" panose="02040503050406030204" pitchFamily="18" charset="0"/>
                <a:ea typeface="Cambria" panose="02040503050406030204" pitchFamily="18" charset="0"/>
              </a:rPr>
              <a:t>(4) Kulturális örökségvédelmi intézmény </a:t>
            </a:r>
            <a:r>
              <a:rPr lang="hu-HU" altLang="hu-HU" sz="2400" dirty="0">
                <a:latin typeface="Cambria" panose="02040503050406030204" pitchFamily="18" charset="0"/>
                <a:ea typeface="Cambria" panose="02040503050406030204" pitchFamily="18" charset="0"/>
              </a:rPr>
              <a:t>[33/A. § (1) </a:t>
            </a:r>
            <a:r>
              <a:rPr lang="hu-HU" altLang="hu-HU" sz="2400" dirty="0" err="1">
                <a:latin typeface="Cambria" panose="02040503050406030204" pitchFamily="18" charset="0"/>
                <a:ea typeface="Cambria" panose="02040503050406030204" pitchFamily="18" charset="0"/>
              </a:rPr>
              <a:t>bek</a:t>
            </a:r>
            <a:r>
              <a:rPr lang="hu-HU" altLang="hu-HU" sz="2400" dirty="0">
                <a:latin typeface="Cambria" panose="02040503050406030204" pitchFamily="18" charset="0"/>
                <a:ea typeface="Cambria" panose="02040503050406030204" pitchFamily="18" charset="0"/>
              </a:rPr>
              <a:t>. 2. pont] valamint oktatási intézmény [33/A. § (1) </a:t>
            </a:r>
            <a:r>
              <a:rPr lang="hu-HU" altLang="hu-HU" sz="2400" dirty="0" err="1">
                <a:latin typeface="Cambria" panose="02040503050406030204" pitchFamily="18" charset="0"/>
                <a:ea typeface="Cambria" panose="02040503050406030204" pitchFamily="18" charset="0"/>
              </a:rPr>
              <a:t>bek</a:t>
            </a:r>
            <a:r>
              <a:rPr lang="hu-HU" altLang="hu-HU" sz="2400" dirty="0">
                <a:latin typeface="Cambria" panose="02040503050406030204" pitchFamily="18" charset="0"/>
                <a:ea typeface="Cambria" panose="02040503050406030204" pitchFamily="18" charset="0"/>
              </a:rPr>
              <a:t>. 3. pont] a műről másolatot készíthet, ha az jövedelemszerzés vagy jövedelemfokozás célját közvetve sem szolgálja, és</a:t>
            </a:r>
          </a:p>
          <a:p>
            <a:pPr marL="0" indent="0">
              <a:buFont typeface="Arial" charset="0"/>
              <a:buNone/>
            </a:pPr>
            <a:r>
              <a:rPr lang="hu-HU" altLang="hu-HU" sz="2400" i="1" dirty="0">
                <a:latin typeface="Cambria" panose="02040503050406030204" pitchFamily="18" charset="0"/>
                <a:ea typeface="Cambria" panose="02040503050406030204" pitchFamily="18" charset="0"/>
              </a:rPr>
              <a:t>	a) </a:t>
            </a:r>
            <a:r>
              <a:rPr lang="hu-HU" altLang="hu-HU" sz="2400" dirty="0">
                <a:latin typeface="Cambria" panose="02040503050406030204" pitchFamily="18" charset="0"/>
                <a:ea typeface="Cambria" panose="02040503050406030204" pitchFamily="18" charset="0"/>
              </a:rPr>
              <a:t>tudományos kutatáshoz vagy archiváláshoz szükséges,</a:t>
            </a:r>
          </a:p>
          <a:p>
            <a:pPr marL="0" indent="0">
              <a:buFont typeface="Arial" charset="0"/>
              <a:buNone/>
            </a:pPr>
            <a:r>
              <a:rPr lang="hu-HU" altLang="hu-HU" sz="2400" i="1" dirty="0">
                <a:latin typeface="Cambria" panose="02040503050406030204" pitchFamily="18" charset="0"/>
                <a:ea typeface="Cambria" panose="02040503050406030204" pitchFamily="18" charset="0"/>
              </a:rPr>
              <a:t>	b) </a:t>
            </a:r>
            <a:r>
              <a:rPr lang="hu-HU" altLang="hu-HU" sz="2400" dirty="0">
                <a:latin typeface="Cambria" panose="02040503050406030204" pitchFamily="18" charset="0"/>
                <a:ea typeface="Cambria" panose="02040503050406030204" pitchFamily="18" charset="0"/>
              </a:rPr>
              <a:t>nyilvános könyvtári ellátás vagy a 38. § (5) bekezdésében meghatározott felhasználás céljára készül,</a:t>
            </a:r>
          </a:p>
          <a:p>
            <a:pPr marL="0" indent="0">
              <a:buFont typeface="Arial" charset="0"/>
              <a:buNone/>
            </a:pPr>
            <a:r>
              <a:rPr lang="hu-HU" altLang="hu-HU" sz="2400" i="1" dirty="0">
                <a:latin typeface="Cambria" panose="02040503050406030204" pitchFamily="18" charset="0"/>
                <a:ea typeface="Cambria" panose="02040503050406030204" pitchFamily="18" charset="0"/>
              </a:rPr>
              <a:t>	c) </a:t>
            </a:r>
            <a:r>
              <a:rPr lang="hu-HU" altLang="hu-HU" sz="2400" dirty="0">
                <a:latin typeface="Cambria" panose="02040503050406030204" pitchFamily="18" charset="0"/>
                <a:ea typeface="Cambria" panose="02040503050406030204" pitchFamily="18" charset="0"/>
              </a:rPr>
              <a:t>megjelent mű kisebb részéről, továbbá újság- vagy folyóiratcikkről belső intézményi célra készül, vagy</a:t>
            </a:r>
          </a:p>
          <a:p>
            <a:pPr marL="0" indent="0">
              <a:buFont typeface="Arial" charset="0"/>
              <a:buNone/>
            </a:pPr>
            <a:r>
              <a:rPr lang="hu-HU" altLang="hu-HU" sz="2400" i="1" dirty="0">
                <a:latin typeface="Cambria" panose="02040503050406030204" pitchFamily="18" charset="0"/>
                <a:ea typeface="Cambria" panose="02040503050406030204" pitchFamily="18" charset="0"/>
              </a:rPr>
              <a:t>	</a:t>
            </a:r>
            <a:r>
              <a:rPr lang="hu-HU" altLang="hu-HU" sz="2400" b="1" i="1" dirty="0">
                <a:latin typeface="Cambria" panose="02040503050406030204" pitchFamily="18" charset="0"/>
                <a:ea typeface="Cambria" panose="02040503050406030204" pitchFamily="18" charset="0"/>
              </a:rPr>
              <a:t>d) </a:t>
            </a:r>
            <a:r>
              <a:rPr lang="hu-HU" altLang="hu-HU" sz="2400" b="1" dirty="0">
                <a:latin typeface="Cambria" panose="02040503050406030204" pitchFamily="18" charset="0"/>
                <a:ea typeface="Cambria" panose="02040503050406030204" pitchFamily="18" charset="0"/>
              </a:rPr>
              <a:t>iskolai oktatás célját szolgáló felhasználáshoz szükséges.</a:t>
            </a:r>
          </a:p>
          <a:p>
            <a:pPr marL="0" indent="0">
              <a:buFont typeface="Arial" charset="0"/>
              <a:buNone/>
            </a:pPr>
            <a:r>
              <a:rPr lang="hu-HU" altLang="hu-HU" sz="2400" b="1" dirty="0">
                <a:latin typeface="Cambria" panose="02040503050406030204" pitchFamily="18" charset="0"/>
                <a:ea typeface="Cambria" panose="02040503050406030204" pitchFamily="18" charset="0"/>
              </a:rPr>
              <a:t>(4a)</a:t>
            </a:r>
            <a:r>
              <a:rPr lang="hu-HU" altLang="hu-HU" sz="2400" b="1" baseline="30000" dirty="0">
                <a:latin typeface="Cambria" panose="02040503050406030204" pitchFamily="18" charset="0"/>
                <a:ea typeface="Cambria" panose="02040503050406030204" pitchFamily="18" charset="0"/>
              </a:rPr>
              <a:t> </a:t>
            </a:r>
            <a:r>
              <a:rPr lang="hu-HU" altLang="hu-HU" sz="2400" b="1" dirty="0">
                <a:latin typeface="Cambria" panose="02040503050406030204" pitchFamily="18" charset="0"/>
                <a:ea typeface="Cambria" panose="02040503050406030204" pitchFamily="18" charset="0"/>
              </a:rPr>
              <a:t> A kulturális örökségvédelmi intézmény az általa</a:t>
            </a:r>
          </a:p>
          <a:p>
            <a:pPr marL="0" indent="0">
              <a:buFont typeface="Arial" charset="0"/>
              <a:buNone/>
            </a:pPr>
            <a:r>
              <a:rPr lang="hu-HU" altLang="hu-HU" sz="2400" b="1" i="1" dirty="0">
                <a:latin typeface="Cambria" panose="02040503050406030204" pitchFamily="18" charset="0"/>
                <a:ea typeface="Cambria" panose="02040503050406030204" pitchFamily="18" charset="0"/>
              </a:rPr>
              <a:t>	a) </a:t>
            </a:r>
            <a:r>
              <a:rPr lang="hu-HU" altLang="hu-HU" sz="2400" b="1" dirty="0">
                <a:latin typeface="Cambria" panose="02040503050406030204" pitchFamily="18" charset="0"/>
                <a:ea typeface="Cambria" panose="02040503050406030204" pitchFamily="18" charset="0"/>
              </a:rPr>
              <a:t>a (4) bekezdés </a:t>
            </a:r>
            <a:r>
              <a:rPr lang="hu-HU" altLang="hu-HU" sz="2400" b="1" i="1" dirty="0">
                <a:latin typeface="Cambria" panose="02040503050406030204" pitchFamily="18" charset="0"/>
                <a:ea typeface="Cambria" panose="02040503050406030204" pitchFamily="18" charset="0"/>
              </a:rPr>
              <a:t>a) </a:t>
            </a:r>
            <a:r>
              <a:rPr lang="hu-HU" altLang="hu-HU" sz="2400" b="1" dirty="0">
                <a:latin typeface="Cambria" panose="02040503050406030204" pitchFamily="18" charset="0"/>
                <a:ea typeface="Cambria" panose="02040503050406030204" pitchFamily="18" charset="0"/>
              </a:rPr>
              <a:t>pontja szerinti felhasználás céljára előállított másolatot kutatóhely és más kulturális örökségvédelmi intézmény részére,</a:t>
            </a:r>
          </a:p>
          <a:p>
            <a:pPr marL="0" indent="0">
              <a:buFont typeface="Arial" charset="0"/>
              <a:buNone/>
            </a:pPr>
            <a:r>
              <a:rPr lang="hu-HU" altLang="hu-HU" sz="2400" b="1" i="1" dirty="0">
                <a:latin typeface="Cambria" panose="02040503050406030204" pitchFamily="18" charset="0"/>
                <a:ea typeface="Cambria" panose="02040503050406030204" pitchFamily="18" charset="0"/>
              </a:rPr>
              <a:t>	b) </a:t>
            </a:r>
            <a:r>
              <a:rPr lang="hu-HU" altLang="hu-HU" sz="2400" b="1" dirty="0">
                <a:latin typeface="Cambria" panose="02040503050406030204" pitchFamily="18" charset="0"/>
                <a:ea typeface="Cambria" panose="02040503050406030204" pitchFamily="18" charset="0"/>
              </a:rPr>
              <a:t>a (4) bekezdés </a:t>
            </a:r>
            <a:r>
              <a:rPr lang="hu-HU" altLang="hu-HU" sz="2400" b="1" i="1" dirty="0">
                <a:latin typeface="Cambria" panose="02040503050406030204" pitchFamily="18" charset="0"/>
                <a:ea typeface="Cambria" panose="02040503050406030204" pitchFamily="18" charset="0"/>
              </a:rPr>
              <a:t>d) </a:t>
            </a:r>
            <a:r>
              <a:rPr lang="hu-HU" altLang="hu-HU" sz="2400" b="1" dirty="0">
                <a:latin typeface="Cambria" panose="02040503050406030204" pitchFamily="18" charset="0"/>
                <a:ea typeface="Cambria" panose="02040503050406030204" pitchFamily="18" charset="0"/>
              </a:rPr>
              <a:t>pontja szerinti felhasználás céljára előállított másolatot oktatási intézmény [33/A. § (1) </a:t>
            </a:r>
            <a:r>
              <a:rPr lang="hu-HU" altLang="hu-HU" sz="2400" b="1" dirty="0" err="1">
                <a:latin typeface="Cambria" panose="02040503050406030204" pitchFamily="18" charset="0"/>
                <a:ea typeface="Cambria" panose="02040503050406030204" pitchFamily="18" charset="0"/>
              </a:rPr>
              <a:t>bek</a:t>
            </a:r>
            <a:r>
              <a:rPr lang="hu-HU" altLang="hu-HU" sz="2400" b="1" dirty="0">
                <a:latin typeface="Cambria" panose="02040503050406030204" pitchFamily="18" charset="0"/>
                <a:ea typeface="Cambria" panose="02040503050406030204" pitchFamily="18" charset="0"/>
              </a:rPr>
              <a:t>. 3. pont] részére jövedelemszerzés vagy jövedelemfokozás célját közvetve sem szolgáló módon szabadon terjesztheti.</a:t>
            </a:r>
          </a:p>
          <a:p>
            <a:pPr marL="0" indent="0">
              <a:buNone/>
            </a:pPr>
            <a:endParaRPr lang="hu-HU" sz="1800" dirty="0"/>
          </a:p>
        </p:txBody>
      </p:sp>
    </p:spTree>
    <p:extLst>
      <p:ext uri="{BB962C8B-B14F-4D97-AF65-F5344CB8AC3E}">
        <p14:creationId xmlns:p14="http://schemas.microsoft.com/office/powerpoint/2010/main" val="1552708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a:xfrm>
            <a:off x="838200" y="230819"/>
            <a:ext cx="10515600" cy="852257"/>
          </a:xfrm>
        </p:spPr>
        <p:txBody>
          <a:bodyPr>
            <a:normAutofit/>
          </a:bodyPr>
          <a:lstStyle/>
          <a:p>
            <a:pPr algn="ctr"/>
            <a:r>
              <a:rPr lang="hu-HU" sz="3000" b="1" dirty="0">
                <a:solidFill>
                  <a:schemeClr val="tx2"/>
                </a:solidFill>
                <a:latin typeface="Cambria" panose="02040503050406030204" pitchFamily="18" charset="0"/>
                <a:ea typeface="Cambria" panose="02040503050406030204" pitchFamily="18" charset="0"/>
              </a:rPr>
              <a:t>Szjt. 35/A. § (1) – (3) </a:t>
            </a:r>
            <a:r>
              <a:rPr lang="hu-HU" sz="3000" b="1" dirty="0" err="1">
                <a:solidFill>
                  <a:schemeClr val="tx2"/>
                </a:solidFill>
                <a:latin typeface="Cambria" panose="02040503050406030204" pitchFamily="18" charset="0"/>
                <a:ea typeface="Cambria" panose="02040503050406030204" pitchFamily="18" charset="0"/>
              </a:rPr>
              <a:t>bek</a:t>
            </a:r>
            <a:r>
              <a:rPr lang="hu-HU" sz="3000" b="1" dirty="0">
                <a:solidFill>
                  <a:schemeClr val="tx2"/>
                </a:solidFill>
                <a:latin typeface="Cambria" panose="02040503050406030204" pitchFamily="18" charset="0"/>
                <a:ea typeface="Cambria" panose="02040503050406030204" pitchFamily="18" charset="0"/>
              </a:rPr>
              <a:t>.</a:t>
            </a:r>
            <a:endParaRPr lang="hu-HU" sz="30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674703" y="1162975"/>
            <a:ext cx="10679097" cy="5464206"/>
          </a:xfrm>
          <a:prstGeom prst="rect">
            <a:avLst/>
          </a:prstGeom>
          <a:solidFill>
            <a:schemeClr val="bg1">
              <a:alpha val="70000"/>
            </a:schemeClr>
          </a:solidFill>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2000" b="1" dirty="0">
              <a:latin typeface="Cambria" panose="02040503050406030204" pitchFamily="18" charset="0"/>
              <a:ea typeface="Cambria" panose="02040503050406030204" pitchFamily="18" charset="0"/>
            </a:endParaRPr>
          </a:p>
          <a:p>
            <a:pPr marL="0" indent="0">
              <a:buNone/>
            </a:pPr>
            <a:r>
              <a:rPr lang="hu-HU" sz="4400" dirty="0">
                <a:latin typeface="Cambria" panose="02040503050406030204" pitchFamily="18" charset="0"/>
                <a:ea typeface="Cambria" panose="02040503050406030204" pitchFamily="18" charset="0"/>
              </a:rPr>
              <a:t>(1) Szabad felhasználás a műveken végzett szöveg- és adatbányászathoz szükséges </a:t>
            </a:r>
            <a:r>
              <a:rPr lang="hu-HU" sz="4400" b="1" dirty="0">
                <a:latin typeface="Cambria" panose="02040503050406030204" pitchFamily="18" charset="0"/>
                <a:ea typeface="Cambria" panose="02040503050406030204" pitchFamily="18" charset="0"/>
              </a:rPr>
              <a:t>többszörözés</a:t>
            </a:r>
            <a:r>
              <a:rPr lang="hu-HU" sz="4400" dirty="0">
                <a:latin typeface="Cambria" panose="02040503050406030204" pitchFamily="18" charset="0"/>
                <a:ea typeface="Cambria" panose="02040503050406030204" pitchFamily="18" charset="0"/>
              </a:rPr>
              <a:t>, ha</a:t>
            </a:r>
          </a:p>
          <a:p>
            <a:pPr marL="0" indent="0">
              <a:buNone/>
            </a:pPr>
            <a:r>
              <a:rPr lang="hu-HU" sz="4400" i="1" dirty="0">
                <a:latin typeface="Cambria" panose="02040503050406030204" pitchFamily="18" charset="0"/>
                <a:ea typeface="Cambria" panose="02040503050406030204" pitchFamily="18" charset="0"/>
              </a:rPr>
              <a:t>          a) </a:t>
            </a:r>
            <a:r>
              <a:rPr lang="hu-HU" sz="4400" dirty="0">
                <a:latin typeface="Cambria" panose="02040503050406030204" pitchFamily="18" charset="0"/>
                <a:ea typeface="Cambria" panose="02040503050406030204" pitchFamily="18" charset="0"/>
              </a:rPr>
              <a:t>a felhasználással érintett műhöz </a:t>
            </a:r>
            <a:r>
              <a:rPr lang="hu-HU" sz="4400" b="1" dirty="0">
                <a:latin typeface="Cambria" panose="02040503050406030204" pitchFamily="18" charset="0"/>
                <a:ea typeface="Cambria" panose="02040503050406030204" pitchFamily="18" charset="0"/>
              </a:rPr>
              <a:t>jogszerűen</a:t>
            </a:r>
            <a:r>
              <a:rPr lang="hu-HU" sz="4400" dirty="0">
                <a:latin typeface="Cambria" panose="02040503050406030204" pitchFamily="18" charset="0"/>
                <a:ea typeface="Cambria" panose="02040503050406030204" pitchFamily="18" charset="0"/>
              </a:rPr>
              <a:t> fértek hozzá,</a:t>
            </a:r>
          </a:p>
          <a:p>
            <a:pPr marL="0" indent="0">
              <a:buNone/>
            </a:pPr>
            <a:r>
              <a:rPr lang="hu-HU" sz="4400" i="1" dirty="0">
                <a:latin typeface="Cambria" panose="02040503050406030204" pitchFamily="18" charset="0"/>
                <a:ea typeface="Cambria" panose="02040503050406030204" pitchFamily="18" charset="0"/>
              </a:rPr>
              <a:t>          b) </a:t>
            </a:r>
            <a:r>
              <a:rPr lang="hu-HU" sz="4400" b="1" dirty="0">
                <a:latin typeface="Cambria" panose="02040503050406030204" pitchFamily="18" charset="0"/>
                <a:ea typeface="Cambria" panose="02040503050406030204" pitchFamily="18" charset="0"/>
              </a:rPr>
              <a:t>a jogosult a szabad felhasználás ellen előzetesen</a:t>
            </a:r>
            <a:r>
              <a:rPr lang="hu-HU" sz="4400" dirty="0">
                <a:latin typeface="Cambria" panose="02040503050406030204" pitchFamily="18" charset="0"/>
                <a:ea typeface="Cambria" panose="02040503050406030204" pitchFamily="18" charset="0"/>
              </a:rPr>
              <a:t>, megfelelő módon - az elektronikus úton                          nyilvánosan hozzáférhetővé tett tartalom esetében géppel olvasható formában - </a:t>
            </a:r>
            <a:r>
              <a:rPr lang="hu-HU" sz="4400" b="1" dirty="0">
                <a:latin typeface="Cambria" panose="02040503050406030204" pitchFamily="18" charset="0"/>
                <a:ea typeface="Cambria" panose="02040503050406030204" pitchFamily="18" charset="0"/>
              </a:rPr>
              <a:t>nem tiltakozott</a:t>
            </a:r>
            <a:r>
              <a:rPr lang="hu-HU" sz="4400" dirty="0">
                <a:latin typeface="Cambria" panose="02040503050406030204" pitchFamily="18" charset="0"/>
                <a:ea typeface="Cambria" panose="02040503050406030204" pitchFamily="18" charset="0"/>
              </a:rPr>
              <a:t>, és</a:t>
            </a:r>
          </a:p>
          <a:p>
            <a:pPr marL="0" indent="0">
              <a:buNone/>
            </a:pPr>
            <a:r>
              <a:rPr lang="hu-HU" sz="4400" i="1" dirty="0">
                <a:latin typeface="Cambria" panose="02040503050406030204" pitchFamily="18" charset="0"/>
                <a:ea typeface="Cambria" panose="02040503050406030204" pitchFamily="18" charset="0"/>
              </a:rPr>
              <a:t>          c) </a:t>
            </a:r>
            <a:r>
              <a:rPr lang="hu-HU" sz="4400" dirty="0">
                <a:latin typeface="Cambria" panose="02040503050406030204" pitchFamily="18" charset="0"/>
                <a:ea typeface="Cambria" panose="02040503050406030204" pitchFamily="18" charset="0"/>
              </a:rPr>
              <a:t>a szöveg- és adatbányászathoz szükséges </a:t>
            </a:r>
            <a:r>
              <a:rPr lang="hu-HU" sz="4400" b="1" dirty="0">
                <a:latin typeface="Cambria" panose="02040503050406030204" pitchFamily="18" charset="0"/>
                <a:ea typeface="Cambria" panose="02040503050406030204" pitchFamily="18" charset="0"/>
              </a:rPr>
              <a:t>másolatok megőrzésére kizárólag a szöveg- és adatbányászat céljából szükséges ideig </a:t>
            </a:r>
            <a:r>
              <a:rPr lang="hu-HU" sz="4400" dirty="0">
                <a:latin typeface="Cambria" panose="02040503050406030204" pitchFamily="18" charset="0"/>
                <a:ea typeface="Cambria" panose="02040503050406030204" pitchFamily="18" charset="0"/>
              </a:rPr>
              <a:t>kerül sor.</a:t>
            </a:r>
          </a:p>
          <a:p>
            <a:pPr marL="0" indent="0">
              <a:buNone/>
            </a:pPr>
            <a:r>
              <a:rPr lang="hu-HU" sz="4400" dirty="0">
                <a:latin typeface="Cambria" panose="02040503050406030204" pitchFamily="18" charset="0"/>
                <a:ea typeface="Cambria" panose="02040503050406030204" pitchFamily="18" charset="0"/>
              </a:rPr>
              <a:t>(2) Szabad felhasználás a </a:t>
            </a:r>
            <a:r>
              <a:rPr lang="hu-HU" sz="4400" b="1" dirty="0">
                <a:latin typeface="Cambria" panose="02040503050406030204" pitchFamily="18" charset="0"/>
                <a:ea typeface="Cambria" panose="02040503050406030204" pitchFamily="18" charset="0"/>
              </a:rPr>
              <a:t>kutatóhelyek és kulturális örökségvédelmi intézmények </a:t>
            </a:r>
            <a:r>
              <a:rPr lang="hu-HU" sz="4400" dirty="0">
                <a:latin typeface="Cambria" panose="02040503050406030204" pitchFamily="18" charset="0"/>
                <a:ea typeface="Cambria" panose="02040503050406030204" pitchFamily="18" charset="0"/>
              </a:rPr>
              <a:t>[33/A. § (1) </a:t>
            </a:r>
            <a:r>
              <a:rPr lang="hu-HU" sz="4400" dirty="0" err="1">
                <a:latin typeface="Cambria" panose="02040503050406030204" pitchFamily="18" charset="0"/>
                <a:ea typeface="Cambria" panose="02040503050406030204" pitchFamily="18" charset="0"/>
              </a:rPr>
              <a:t>bek</a:t>
            </a:r>
            <a:r>
              <a:rPr lang="hu-HU" sz="4400" dirty="0">
                <a:latin typeface="Cambria" panose="02040503050406030204" pitchFamily="18" charset="0"/>
                <a:ea typeface="Cambria" panose="02040503050406030204" pitchFamily="18" charset="0"/>
              </a:rPr>
              <a:t>. 2. pont] által műveken tudományos kutatás céljából végzett szöveg- és adatbányászathoz szükséges </a:t>
            </a:r>
            <a:r>
              <a:rPr lang="hu-HU" sz="4400" b="1" dirty="0">
                <a:latin typeface="Cambria" panose="02040503050406030204" pitchFamily="18" charset="0"/>
                <a:ea typeface="Cambria" panose="02040503050406030204" pitchFamily="18" charset="0"/>
              </a:rPr>
              <a:t>többszörözés</a:t>
            </a:r>
            <a:r>
              <a:rPr lang="hu-HU" sz="4400" dirty="0">
                <a:latin typeface="Cambria" panose="02040503050406030204" pitchFamily="18" charset="0"/>
                <a:ea typeface="Cambria" panose="02040503050406030204" pitchFamily="18" charset="0"/>
              </a:rPr>
              <a:t>, feltéve, hogy</a:t>
            </a:r>
          </a:p>
          <a:p>
            <a:pPr marL="0" indent="0">
              <a:buNone/>
            </a:pPr>
            <a:r>
              <a:rPr lang="hu-HU" sz="4400" i="1" dirty="0">
                <a:latin typeface="Cambria" panose="02040503050406030204" pitchFamily="18" charset="0"/>
                <a:ea typeface="Cambria" panose="02040503050406030204" pitchFamily="18" charset="0"/>
              </a:rPr>
              <a:t>	a) </a:t>
            </a:r>
            <a:r>
              <a:rPr lang="hu-HU" sz="4400" dirty="0">
                <a:latin typeface="Cambria" panose="02040503050406030204" pitchFamily="18" charset="0"/>
                <a:ea typeface="Cambria" panose="02040503050406030204" pitchFamily="18" charset="0"/>
              </a:rPr>
              <a:t>a felhasználást végző személy az érintett műhöz </a:t>
            </a:r>
            <a:r>
              <a:rPr lang="hu-HU" sz="4400" b="1" dirty="0">
                <a:latin typeface="Cambria" panose="02040503050406030204" pitchFamily="18" charset="0"/>
                <a:ea typeface="Cambria" panose="02040503050406030204" pitchFamily="18" charset="0"/>
              </a:rPr>
              <a:t>jogszerűen</a:t>
            </a:r>
            <a:r>
              <a:rPr lang="hu-HU" sz="4400" dirty="0">
                <a:latin typeface="Cambria" panose="02040503050406030204" pitchFamily="18" charset="0"/>
                <a:ea typeface="Cambria" panose="02040503050406030204" pitchFamily="18" charset="0"/>
              </a:rPr>
              <a:t> fért hozzá,</a:t>
            </a:r>
          </a:p>
          <a:p>
            <a:pPr marL="0" indent="0">
              <a:buNone/>
            </a:pPr>
            <a:r>
              <a:rPr lang="hu-HU" sz="4400" i="1" dirty="0">
                <a:latin typeface="Cambria" panose="02040503050406030204" pitchFamily="18" charset="0"/>
                <a:ea typeface="Cambria" panose="02040503050406030204" pitchFamily="18" charset="0"/>
              </a:rPr>
              <a:t>	b) </a:t>
            </a:r>
            <a:r>
              <a:rPr lang="hu-HU" sz="4400" dirty="0">
                <a:latin typeface="Cambria" panose="02040503050406030204" pitchFamily="18" charset="0"/>
                <a:ea typeface="Cambria" panose="02040503050406030204" pitchFamily="18" charset="0"/>
              </a:rPr>
              <a:t>a szabad felhasználás keretében létrejött </a:t>
            </a:r>
            <a:r>
              <a:rPr lang="hu-HU" sz="4400" b="1" dirty="0">
                <a:latin typeface="Cambria" panose="02040503050406030204" pitchFamily="18" charset="0"/>
                <a:ea typeface="Cambria" panose="02040503050406030204" pitchFamily="18" charset="0"/>
              </a:rPr>
              <a:t>másolatok megfelelő biztonsági szinten vannak 	tárolva</a:t>
            </a:r>
            <a:r>
              <a:rPr lang="hu-HU" sz="4400" dirty="0">
                <a:latin typeface="Cambria" panose="02040503050406030204" pitchFamily="18" charset="0"/>
                <a:ea typeface="Cambria" panose="02040503050406030204" pitchFamily="18" charset="0"/>
              </a:rPr>
              <a:t>, és</a:t>
            </a:r>
          </a:p>
          <a:p>
            <a:pPr marL="0" indent="0">
              <a:buNone/>
            </a:pPr>
            <a:r>
              <a:rPr lang="hu-HU" sz="4400" i="1" dirty="0">
                <a:latin typeface="Cambria" panose="02040503050406030204" pitchFamily="18" charset="0"/>
                <a:ea typeface="Cambria" panose="02040503050406030204" pitchFamily="18" charset="0"/>
              </a:rPr>
              <a:t>	c) </a:t>
            </a:r>
            <a:r>
              <a:rPr lang="hu-HU" sz="4400" b="1" dirty="0">
                <a:latin typeface="Cambria" panose="02040503050406030204" pitchFamily="18" charset="0"/>
                <a:ea typeface="Cambria" panose="02040503050406030204" pitchFamily="18" charset="0"/>
              </a:rPr>
              <a:t>megőrzésükre</a:t>
            </a:r>
            <a:r>
              <a:rPr lang="hu-HU" sz="4400" dirty="0">
                <a:latin typeface="Cambria" panose="02040503050406030204" pitchFamily="18" charset="0"/>
                <a:ea typeface="Cambria" panose="02040503050406030204" pitchFamily="18" charset="0"/>
              </a:rPr>
              <a:t> </a:t>
            </a:r>
            <a:r>
              <a:rPr lang="hu-HU" sz="4400" b="1" dirty="0">
                <a:latin typeface="Cambria" panose="02040503050406030204" pitchFamily="18" charset="0"/>
                <a:ea typeface="Cambria" panose="02040503050406030204" pitchFamily="18" charset="0"/>
              </a:rPr>
              <a:t>tudományos kutatás céljából </a:t>
            </a:r>
            <a:r>
              <a:rPr lang="hu-HU" sz="4400" dirty="0">
                <a:latin typeface="Cambria" panose="02040503050406030204" pitchFamily="18" charset="0"/>
                <a:ea typeface="Cambria" panose="02040503050406030204" pitchFamily="18" charset="0"/>
              </a:rPr>
              <a:t>kerül sor.</a:t>
            </a:r>
          </a:p>
          <a:p>
            <a:pPr marL="0" indent="0">
              <a:buNone/>
            </a:pPr>
            <a:r>
              <a:rPr lang="hu-HU" sz="4400" dirty="0">
                <a:latin typeface="Cambria" panose="02040503050406030204" pitchFamily="18" charset="0"/>
                <a:ea typeface="Cambria" panose="02040503050406030204" pitchFamily="18" charset="0"/>
              </a:rPr>
              <a:t>(3) Az (1) és (2) bekezdés alapján létrejött többszörözött példányokat a felhasználásra jogosított személyek</a:t>
            </a:r>
          </a:p>
          <a:p>
            <a:pPr marL="0" indent="0">
              <a:buNone/>
            </a:pPr>
            <a:r>
              <a:rPr lang="hu-HU" sz="4400" i="1" dirty="0">
                <a:latin typeface="Cambria" panose="02040503050406030204" pitchFamily="18" charset="0"/>
                <a:ea typeface="Cambria" panose="02040503050406030204" pitchFamily="18" charset="0"/>
              </a:rPr>
              <a:t>	a) </a:t>
            </a:r>
            <a:r>
              <a:rPr lang="hu-HU" sz="4400" dirty="0">
                <a:latin typeface="Cambria" panose="02040503050406030204" pitchFamily="18" charset="0"/>
                <a:ea typeface="Cambria" panose="02040503050406030204" pitchFamily="18" charset="0"/>
              </a:rPr>
              <a:t>az érintett kutatási együttműködés keretei között, vagy</a:t>
            </a:r>
          </a:p>
          <a:p>
            <a:pPr marL="0" indent="0">
              <a:buNone/>
            </a:pPr>
            <a:r>
              <a:rPr lang="hu-HU" sz="4400" i="1" dirty="0">
                <a:latin typeface="Cambria" panose="02040503050406030204" pitchFamily="18" charset="0"/>
                <a:ea typeface="Cambria" panose="02040503050406030204" pitchFamily="18" charset="0"/>
              </a:rPr>
              <a:t>	b) </a:t>
            </a:r>
            <a:r>
              <a:rPr lang="hu-HU" sz="4400" dirty="0">
                <a:latin typeface="Cambria" panose="02040503050406030204" pitchFamily="18" charset="0"/>
                <a:ea typeface="Cambria" panose="02040503050406030204" pitchFamily="18" charset="0"/>
              </a:rPr>
              <a:t>a tudományos mű szakmai értékelése céljából</a:t>
            </a:r>
          </a:p>
          <a:p>
            <a:pPr marL="0" indent="0">
              <a:buNone/>
            </a:pPr>
            <a:r>
              <a:rPr lang="hu-HU" sz="4400" dirty="0">
                <a:latin typeface="Cambria" panose="02040503050406030204" pitchFamily="18" charset="0"/>
                <a:ea typeface="Cambria" panose="02040503050406030204" pitchFamily="18" charset="0"/>
              </a:rPr>
              <a:t>személyek egy zárt csoportja számára </a:t>
            </a:r>
            <a:r>
              <a:rPr lang="hu-HU" sz="4400" b="1" dirty="0">
                <a:latin typeface="Cambria" panose="02040503050406030204" pitchFamily="18" charset="0"/>
                <a:ea typeface="Cambria" panose="02040503050406030204" pitchFamily="18" charset="0"/>
              </a:rPr>
              <a:t>lehívásra hozzáférhetővé tehetik</a:t>
            </a:r>
            <a:r>
              <a:rPr lang="hu-HU" sz="4400" dirty="0">
                <a:latin typeface="Cambria" panose="02040503050406030204" pitchFamily="18" charset="0"/>
                <a:ea typeface="Cambria" panose="02040503050406030204" pitchFamily="18" charset="0"/>
              </a:rPr>
              <a:t>, feltéve, hogy ez a felhasználás </a:t>
            </a:r>
            <a:r>
              <a:rPr lang="hu-HU" sz="4400" i="1" dirty="0">
                <a:latin typeface="Cambria" panose="02040503050406030204" pitchFamily="18" charset="0"/>
                <a:ea typeface="Cambria" panose="02040503050406030204" pitchFamily="18" charset="0"/>
              </a:rPr>
              <a:t>jövedelemszerzés vagy jövedelemfokozás célját közvetve sem szolgálja</a:t>
            </a:r>
            <a:r>
              <a:rPr lang="hu-HU" sz="4400" dirty="0">
                <a:latin typeface="Cambria" panose="02040503050406030204" pitchFamily="18" charset="0"/>
                <a:ea typeface="Cambria" panose="02040503050406030204" pitchFamily="18" charset="0"/>
              </a:rPr>
              <a:t>. A nyilvánossághoz közvetítés kizárólag az e §-ban meghatározott célhoz szükséges mértékben és ideig állhat fenn.</a:t>
            </a:r>
            <a:endParaRPr lang="hu-HU" sz="4400" dirty="0"/>
          </a:p>
        </p:txBody>
      </p:sp>
    </p:spTree>
    <p:extLst>
      <p:ext uri="{BB962C8B-B14F-4D97-AF65-F5344CB8AC3E}">
        <p14:creationId xmlns:p14="http://schemas.microsoft.com/office/powerpoint/2010/main" val="3641530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a:xfrm>
            <a:off x="838200" y="88775"/>
            <a:ext cx="10515600" cy="1154099"/>
          </a:xfrm>
        </p:spPr>
        <p:txBody>
          <a:bodyPr>
            <a:normAutofit/>
          </a:bodyPr>
          <a:lstStyle/>
          <a:p>
            <a:pPr algn="ctr"/>
            <a:r>
              <a:rPr lang="hu-HU" sz="3000" b="1" dirty="0">
                <a:solidFill>
                  <a:schemeClr val="tx2"/>
                </a:solidFill>
                <a:latin typeface="Cambria" panose="02040503050406030204" pitchFamily="18" charset="0"/>
                <a:ea typeface="Cambria" panose="02040503050406030204" pitchFamily="18" charset="0"/>
              </a:rPr>
              <a:t>OOC művek felhasználása</a:t>
            </a:r>
            <a:endParaRPr lang="hu-HU" sz="30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838200" y="1242874"/>
            <a:ext cx="10515600" cy="5526351"/>
          </a:xfrm>
          <a:prstGeom prst="rect">
            <a:avLst/>
          </a:prstGeom>
          <a:solidFill>
            <a:schemeClr val="bg1">
              <a:alpha val="70000"/>
            </a:schemeClr>
          </a:solidFill>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2000" b="1" dirty="0">
              <a:latin typeface="Cambria" panose="02040503050406030204" pitchFamily="18" charset="0"/>
              <a:ea typeface="Cambria" panose="02040503050406030204" pitchFamily="18" charset="0"/>
            </a:endParaRPr>
          </a:p>
          <a:p>
            <a:pPr marL="0" indent="0" algn="just">
              <a:buNone/>
            </a:pPr>
            <a:r>
              <a:rPr lang="hu-HU" sz="2900" dirty="0">
                <a:latin typeface="Cambria" panose="02040503050406030204" pitchFamily="18" charset="0"/>
                <a:ea typeface="Cambria" panose="02040503050406030204" pitchFamily="18" charset="0"/>
              </a:rPr>
              <a:t>41/L. § (1) E fejezet alkalmazásában:</a:t>
            </a:r>
          </a:p>
          <a:p>
            <a:pPr marL="0" indent="0" algn="just">
              <a:buNone/>
            </a:pPr>
            <a:r>
              <a:rPr lang="hu-HU" sz="2900" dirty="0">
                <a:latin typeface="Cambria" panose="02040503050406030204" pitchFamily="18" charset="0"/>
                <a:ea typeface="Cambria" panose="02040503050406030204" pitchFamily="18" charset="0"/>
              </a:rPr>
              <a:t>1. </a:t>
            </a:r>
            <a:r>
              <a:rPr lang="hu-HU" sz="2900" i="1" dirty="0">
                <a:latin typeface="Cambria" panose="02040503050406030204" pitchFamily="18" charset="0"/>
                <a:ea typeface="Cambria" panose="02040503050406030204" pitchFamily="18" charset="0"/>
              </a:rPr>
              <a:t>harmadik ország: </a:t>
            </a:r>
            <a:r>
              <a:rPr lang="hu-HU" sz="2900" dirty="0">
                <a:latin typeface="Cambria" panose="02040503050406030204" pitchFamily="18" charset="0"/>
                <a:ea typeface="Cambria" panose="02040503050406030204" pitchFamily="18" charset="0"/>
              </a:rPr>
              <a:t>minden olyan állam, amely nem az Európai Gazdasági Térség tagállama;</a:t>
            </a:r>
          </a:p>
          <a:p>
            <a:pPr marL="0" indent="0" algn="just">
              <a:buNone/>
            </a:pPr>
            <a:r>
              <a:rPr lang="hu-HU" sz="2900" dirty="0">
                <a:latin typeface="Cambria" panose="02040503050406030204" pitchFamily="18" charset="0"/>
                <a:ea typeface="Cambria" panose="02040503050406030204" pitchFamily="18" charset="0"/>
              </a:rPr>
              <a:t>2. </a:t>
            </a:r>
            <a:r>
              <a:rPr lang="hu-HU" sz="2900" i="1" dirty="0">
                <a:latin typeface="Cambria" panose="02040503050406030204" pitchFamily="18" charset="0"/>
                <a:ea typeface="Cambria" panose="02040503050406030204" pitchFamily="18" charset="0"/>
              </a:rPr>
              <a:t>kereskedelmi forgalomban nem elérhető mű: </a:t>
            </a:r>
            <a:r>
              <a:rPr lang="hu-HU" sz="2900" dirty="0">
                <a:latin typeface="Cambria" panose="02040503050406030204" pitchFamily="18" charset="0"/>
                <a:ea typeface="Cambria" panose="02040503050406030204" pitchFamily="18" charset="0"/>
              </a:rPr>
              <a:t>olyan mű vagy szomszédos jogi védelem alatt álló teljesítmény, amelyről a kereskedelmi forgalomban létére vonatkozóan az adott helyzetben általában elvárható gondossággal végzett vizsgálat alapján vélelmezhető, hogy a szokásos kereskedelmi csatornákon keresztül a nyilvánosság számára nem hozzáférhető. A mű vagy szomszédos jogi védelem alatt álló teljesítmény nem tekinthető kereskedelmi forgalomban nem elérhetőnek, ha a mű vagy szomszédos jogi védelem alatt álló teljesítmény egyéb változata - ide nem értve a mű átdolgozását - a kereskedelmi forgalomban hozzáférhető.</a:t>
            </a:r>
          </a:p>
          <a:p>
            <a:pPr marL="0" indent="0" algn="just">
              <a:buNone/>
            </a:pPr>
            <a:r>
              <a:rPr lang="hu-HU" sz="2900" dirty="0">
                <a:latin typeface="Cambria" panose="02040503050406030204" pitchFamily="18" charset="0"/>
                <a:ea typeface="Cambria" panose="02040503050406030204" pitchFamily="18" charset="0"/>
              </a:rPr>
              <a:t>	(2) A művek együttese is tekinthető kereskedelmi forgalomban nem elérhetőnek, kivéve, ha a hozzáférhetőség megállapítására lefolytatott elérhetőségvizsgálat alapján a művek együttesének egyes elemeit képező művek túlnyomó része vonatkozásában bizonyíték merült fel arra, hogy</a:t>
            </a:r>
          </a:p>
          <a:p>
            <a:pPr marL="0" indent="0" algn="just">
              <a:buNone/>
            </a:pPr>
            <a:r>
              <a:rPr lang="hu-HU" sz="2900" i="1" dirty="0">
                <a:latin typeface="Cambria" panose="02040503050406030204" pitchFamily="18" charset="0"/>
                <a:ea typeface="Cambria" panose="02040503050406030204" pitchFamily="18" charset="0"/>
              </a:rPr>
              <a:t>	a) </a:t>
            </a:r>
            <a:r>
              <a:rPr lang="hu-HU" sz="2900" dirty="0">
                <a:latin typeface="Cambria" panose="02040503050406030204" pitchFamily="18" charset="0"/>
                <a:ea typeface="Cambria" panose="02040503050406030204" pitchFamily="18" charset="0"/>
              </a:rPr>
              <a:t>e művek harmadik országban kerültek először nyilvánosságra hozatalra,</a:t>
            </a:r>
          </a:p>
          <a:p>
            <a:pPr marL="0" indent="0" algn="just">
              <a:buNone/>
            </a:pPr>
            <a:r>
              <a:rPr lang="hu-HU" sz="2900" i="1" dirty="0">
                <a:latin typeface="Cambria" panose="02040503050406030204" pitchFamily="18" charset="0"/>
                <a:ea typeface="Cambria" panose="02040503050406030204" pitchFamily="18" charset="0"/>
              </a:rPr>
              <a:t>	b) </a:t>
            </a:r>
            <a:r>
              <a:rPr lang="hu-HU" sz="2900" dirty="0">
                <a:latin typeface="Cambria" panose="02040503050406030204" pitchFamily="18" charset="0"/>
                <a:ea typeface="Cambria" panose="02040503050406030204" pitchFamily="18" charset="0"/>
              </a:rPr>
              <a:t>a filmalkotások és más audiovizuális művek esetében a </a:t>
            </a:r>
            <a:r>
              <a:rPr lang="hu-HU" sz="2900" dirty="0" err="1">
                <a:latin typeface="Cambria" panose="02040503050406030204" pitchFamily="18" charset="0"/>
                <a:ea typeface="Cambria" panose="02040503050406030204" pitchFamily="18" charset="0"/>
              </a:rPr>
              <a:t>filmelőállító</a:t>
            </a:r>
            <a:r>
              <a:rPr lang="hu-HU" sz="2900" dirty="0">
                <a:latin typeface="Cambria" panose="02040503050406030204" pitchFamily="18" charset="0"/>
                <a:ea typeface="Cambria" panose="02040503050406030204" pitchFamily="18" charset="0"/>
              </a:rPr>
              <a:t> székhelye vagy szokásos tartózkodási 	helye harmadik országban található, vagy</a:t>
            </a:r>
          </a:p>
          <a:p>
            <a:pPr marL="0" indent="0" algn="just">
              <a:buNone/>
            </a:pPr>
            <a:r>
              <a:rPr lang="hu-HU" sz="2900" i="1" dirty="0">
                <a:latin typeface="Cambria" panose="02040503050406030204" pitchFamily="18" charset="0"/>
                <a:ea typeface="Cambria" panose="02040503050406030204" pitchFamily="18" charset="0"/>
              </a:rPr>
              <a:t>	c) </a:t>
            </a:r>
            <a:r>
              <a:rPr lang="hu-HU" sz="2900" dirty="0">
                <a:latin typeface="Cambria" panose="02040503050406030204" pitchFamily="18" charset="0"/>
                <a:ea typeface="Cambria" panose="02040503050406030204" pitchFamily="18" charset="0"/>
              </a:rPr>
              <a:t>e művek jogosultjai harmadik országok állampolgárai, de az </a:t>
            </a:r>
            <a:r>
              <a:rPr lang="hu-HU" sz="2900" i="1" dirty="0">
                <a:latin typeface="Cambria" panose="02040503050406030204" pitchFamily="18" charset="0"/>
                <a:ea typeface="Cambria" panose="02040503050406030204" pitchFamily="18" charset="0"/>
              </a:rPr>
              <a:t>a) </a:t>
            </a:r>
            <a:r>
              <a:rPr lang="hu-HU" sz="2900" dirty="0">
                <a:latin typeface="Cambria" panose="02040503050406030204" pitchFamily="18" charset="0"/>
                <a:ea typeface="Cambria" panose="02040503050406030204" pitchFamily="18" charset="0"/>
              </a:rPr>
              <a:t>és </a:t>
            </a:r>
            <a:r>
              <a:rPr lang="hu-HU" sz="2900" i="1" dirty="0">
                <a:latin typeface="Cambria" panose="02040503050406030204" pitchFamily="18" charset="0"/>
                <a:ea typeface="Cambria" panose="02040503050406030204" pitchFamily="18" charset="0"/>
              </a:rPr>
              <a:t>b) </a:t>
            </a:r>
            <a:r>
              <a:rPr lang="hu-HU" sz="2900" dirty="0">
                <a:latin typeface="Cambria" panose="02040503050406030204" pitchFamily="18" charset="0"/>
                <a:ea typeface="Cambria" panose="02040503050406030204" pitchFamily="18" charset="0"/>
              </a:rPr>
              <a:t>pont szerinti harmadik ország vagy 	tagállam esetükben nem határozható meg.</a:t>
            </a:r>
          </a:p>
          <a:p>
            <a:pPr marL="0" indent="0" algn="just">
              <a:buNone/>
            </a:pPr>
            <a:r>
              <a:rPr lang="hu-HU" sz="2900" dirty="0">
                <a:latin typeface="Cambria" panose="02040503050406030204" pitchFamily="18" charset="0"/>
                <a:ea typeface="Cambria" panose="02040503050406030204" pitchFamily="18" charset="0"/>
              </a:rPr>
              <a:t>	(3) A művek együttese kereskedelmi forgalomban nem elérhetőnek minősülhet a (2) bekezdés szerinti esetben is, ha az egyes elemeit képező művek vonatkozásában a 41/M. § (1) bekezdése szerinti közös jogkezelő szervezet az érintett harmadik ország jogosultjainak tekintetében is reprezentatív.</a:t>
            </a:r>
          </a:p>
          <a:p>
            <a:pPr marL="0" indent="0" algn="just">
              <a:buNone/>
            </a:pPr>
            <a:r>
              <a:rPr lang="hu-HU" sz="2900" dirty="0">
                <a:latin typeface="Cambria" panose="02040503050406030204" pitchFamily="18" charset="0"/>
                <a:ea typeface="Cambria" panose="02040503050406030204" pitchFamily="18" charset="0"/>
              </a:rPr>
              <a:t>	(4) E fejezet alkalmazásában kereskedelmi forgalomban nem elérhető műveknek kell tekinteni azokat az irodalmi műveket, amelyeket utoljára 1999. augusztus 31-én, vagy azt megelőzően adtak ki Magyarország területén. Nem minősülnek kereskedelmi forgalomban nem elérhető műnek azon irodalmi művek, amelyek utolsó kiadása óta nyolc év nem telt el.</a:t>
            </a:r>
            <a:endParaRPr lang="hu-HU" sz="1800" dirty="0"/>
          </a:p>
        </p:txBody>
      </p:sp>
    </p:spTree>
    <p:extLst>
      <p:ext uri="{BB962C8B-B14F-4D97-AF65-F5344CB8AC3E}">
        <p14:creationId xmlns:p14="http://schemas.microsoft.com/office/powerpoint/2010/main" val="3378560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a:xfrm>
            <a:off x="838200" y="26633"/>
            <a:ext cx="10515600" cy="878889"/>
          </a:xfrm>
        </p:spPr>
        <p:txBody>
          <a:bodyPr>
            <a:normAutofit/>
          </a:bodyPr>
          <a:lstStyle/>
          <a:p>
            <a:pPr algn="ctr"/>
            <a:r>
              <a:rPr lang="hu-HU" sz="3000" b="1" dirty="0">
                <a:solidFill>
                  <a:schemeClr val="tx2"/>
                </a:solidFill>
                <a:latin typeface="Cambria" panose="02040503050406030204" pitchFamily="18" charset="0"/>
                <a:ea typeface="Cambria" panose="02040503050406030204" pitchFamily="18" charset="0"/>
              </a:rPr>
              <a:t>OOC művek felhasználása</a:t>
            </a:r>
            <a:endParaRPr lang="hu-HU" sz="30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612559" y="790114"/>
            <a:ext cx="10972800" cy="5912528"/>
          </a:xfrm>
          <a:prstGeom prst="rect">
            <a:avLst/>
          </a:prstGeom>
          <a:solidFill>
            <a:schemeClr val="bg1">
              <a:alpha val="70000"/>
            </a:schemeClr>
          </a:solidFill>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2000" b="1" dirty="0">
              <a:latin typeface="Cambria" panose="02040503050406030204" pitchFamily="18" charset="0"/>
              <a:ea typeface="Cambria" panose="02040503050406030204" pitchFamily="18" charset="0"/>
            </a:endParaRPr>
          </a:p>
          <a:p>
            <a:pPr marL="0" indent="0" algn="just">
              <a:buNone/>
            </a:pPr>
            <a:r>
              <a:rPr lang="hu-HU" sz="4300" dirty="0">
                <a:latin typeface="Cambria" panose="02040503050406030204" pitchFamily="18" charset="0"/>
                <a:ea typeface="Cambria" panose="02040503050406030204" pitchFamily="18" charset="0"/>
              </a:rPr>
              <a:t>41/M. § (1) A szerzők és a szomszédos jogi jogosultak képviseletében a </a:t>
            </a:r>
            <a:r>
              <a:rPr lang="hu-HU" sz="4300" b="1" dirty="0">
                <a:latin typeface="Cambria" panose="02040503050406030204" pitchFamily="18" charset="0"/>
                <a:ea typeface="Cambria" panose="02040503050406030204" pitchFamily="18" charset="0"/>
              </a:rPr>
              <a:t>kulturális örökségvédelmi intézmények </a:t>
            </a:r>
            <a:r>
              <a:rPr lang="hu-HU" sz="4300" dirty="0">
                <a:latin typeface="Cambria" panose="02040503050406030204" pitchFamily="18" charset="0"/>
                <a:ea typeface="Cambria" panose="02040503050406030204" pitchFamily="18" charset="0"/>
              </a:rPr>
              <a:t>[33/A. § (1) </a:t>
            </a:r>
            <a:r>
              <a:rPr lang="hu-HU" sz="4300" dirty="0" err="1">
                <a:latin typeface="Cambria" panose="02040503050406030204" pitchFamily="18" charset="0"/>
                <a:ea typeface="Cambria" panose="02040503050406030204" pitchFamily="18" charset="0"/>
              </a:rPr>
              <a:t>bek</a:t>
            </a:r>
            <a:r>
              <a:rPr lang="hu-HU" sz="4300" dirty="0">
                <a:latin typeface="Cambria" panose="02040503050406030204" pitchFamily="18" charset="0"/>
                <a:ea typeface="Cambria" panose="02040503050406030204" pitchFamily="18" charset="0"/>
              </a:rPr>
              <a:t>. 2. pont] </a:t>
            </a:r>
            <a:r>
              <a:rPr lang="hu-HU" sz="4300" b="1" dirty="0">
                <a:latin typeface="Cambria" panose="02040503050406030204" pitchFamily="18" charset="0"/>
                <a:ea typeface="Cambria" panose="02040503050406030204" pitchFamily="18" charset="0"/>
              </a:rPr>
              <a:t>gyűjteményének állandó részét </a:t>
            </a:r>
            <a:r>
              <a:rPr lang="hu-HU" sz="4300" dirty="0">
                <a:latin typeface="Cambria" panose="02040503050406030204" pitchFamily="18" charset="0"/>
                <a:ea typeface="Cambria" panose="02040503050406030204" pitchFamily="18" charset="0"/>
              </a:rPr>
              <a:t>képező, kereskedelmi forgalomban nem elérhető mű </a:t>
            </a:r>
            <a:r>
              <a:rPr lang="hu-HU" sz="4300" b="1" dirty="0">
                <a:latin typeface="Cambria" panose="02040503050406030204" pitchFamily="18" charset="0"/>
                <a:ea typeface="Cambria" panose="02040503050406030204" pitchFamily="18" charset="0"/>
              </a:rPr>
              <a:t>nem kereskedelmi célú többszörözésének, terjesztésének és nyilvánossághoz közvetítésének </a:t>
            </a:r>
            <a:r>
              <a:rPr lang="hu-HU" sz="4300" dirty="0">
                <a:latin typeface="Cambria" panose="02040503050406030204" pitchFamily="18" charset="0"/>
                <a:ea typeface="Cambria" panose="02040503050406030204" pitchFamily="18" charset="0"/>
              </a:rPr>
              <a:t>engedélyezésére és az ennek fejében fizetendő díj mértékére vonatkozóan közös jogkezelő szervezet köt szerződést a kulturális örökségvédelmi intézménnyel, kivéve, ha a szerző vagy a szomszédos jogi jogosult a (2) bekezdés szerinti tiltakozó nyilatkozatot tett.</a:t>
            </a:r>
          </a:p>
          <a:p>
            <a:pPr marL="0" indent="0" algn="just">
              <a:buNone/>
            </a:pPr>
            <a:r>
              <a:rPr lang="hu-HU" sz="4300" dirty="0">
                <a:latin typeface="Cambria" panose="02040503050406030204" pitchFamily="18" charset="0"/>
                <a:ea typeface="Cambria" panose="02040503050406030204" pitchFamily="18" charset="0"/>
              </a:rPr>
              <a:t>(2) Az (1) bekezdés szerinti felhasználások tekintetében a </a:t>
            </a:r>
            <a:r>
              <a:rPr lang="hu-HU" sz="4300" b="1" dirty="0">
                <a:latin typeface="Cambria" panose="02040503050406030204" pitchFamily="18" charset="0"/>
                <a:ea typeface="Cambria" panose="02040503050406030204" pitchFamily="18" charset="0"/>
              </a:rPr>
              <a:t>szerző vagy a szomszédos jogi jogosult bármikor </a:t>
            </a:r>
            <a:r>
              <a:rPr lang="hu-HU" sz="4300" dirty="0">
                <a:latin typeface="Cambria" panose="02040503050406030204" pitchFamily="18" charset="0"/>
                <a:ea typeface="Cambria" panose="02040503050406030204" pitchFamily="18" charset="0"/>
              </a:rPr>
              <a:t>- akár a felhasználás megkezdését követően is - </a:t>
            </a:r>
            <a:r>
              <a:rPr lang="hu-HU" sz="4300" b="1" dirty="0">
                <a:latin typeface="Cambria" panose="02040503050406030204" pitchFamily="18" charset="0"/>
                <a:ea typeface="Cambria" panose="02040503050406030204" pitchFamily="18" charset="0"/>
              </a:rPr>
              <a:t>tiltakozhat</a:t>
            </a:r>
            <a:r>
              <a:rPr lang="hu-HU" sz="4300" dirty="0">
                <a:latin typeface="Cambria" panose="02040503050406030204" pitchFamily="18" charset="0"/>
                <a:ea typeface="Cambria" panose="02040503050406030204" pitchFamily="18" charset="0"/>
              </a:rPr>
              <a:t> a felhasználás közös jogkezelés körében történő engedélyezése ellen. Az e felhasználási módot érintő tiltakozásra a </a:t>
            </a:r>
            <a:r>
              <a:rPr lang="hu-HU" sz="4300" dirty="0" err="1">
                <a:latin typeface="Cambria" panose="02040503050406030204" pitchFamily="18" charset="0"/>
                <a:ea typeface="Cambria" panose="02040503050406030204" pitchFamily="18" charset="0"/>
              </a:rPr>
              <a:t>Kjkt</a:t>
            </a:r>
            <a:r>
              <a:rPr lang="hu-HU" sz="4300" dirty="0">
                <a:latin typeface="Cambria" panose="02040503050406030204" pitchFamily="18" charset="0"/>
                <a:ea typeface="Cambria" panose="02040503050406030204" pitchFamily="18" charset="0"/>
              </a:rPr>
              <a:t>. 18. § (1) bekezdését kell alkalmazni azzal az eltéréssel, hogy e felhasználás esetében a jogosult egyes művei tekintetében is tiltakozhat.</a:t>
            </a:r>
          </a:p>
          <a:p>
            <a:pPr marL="0" indent="0" algn="just">
              <a:buNone/>
            </a:pPr>
            <a:r>
              <a:rPr lang="hu-HU" sz="4300" dirty="0">
                <a:latin typeface="Cambria" panose="02040503050406030204" pitchFamily="18" charset="0"/>
                <a:ea typeface="Cambria" panose="02040503050406030204" pitchFamily="18" charset="0"/>
              </a:rPr>
              <a:t>(3) Az (1) bekezdés szerinti felhasználási engedély hatálya az Európai Gazdasági Térség más tagállamában való felhasználásra is kiterjedhet.</a:t>
            </a:r>
          </a:p>
          <a:p>
            <a:pPr marL="0" indent="0" algn="just">
              <a:buNone/>
            </a:pPr>
            <a:r>
              <a:rPr lang="hu-HU" sz="4300" dirty="0">
                <a:latin typeface="Cambria" panose="02040503050406030204" pitchFamily="18" charset="0"/>
                <a:ea typeface="Cambria" panose="02040503050406030204" pitchFamily="18" charset="0"/>
              </a:rPr>
              <a:t>(4) </a:t>
            </a:r>
            <a:r>
              <a:rPr lang="hu-HU" sz="4300" b="1" dirty="0">
                <a:latin typeface="Cambria" panose="02040503050406030204" pitchFamily="18" charset="0"/>
                <a:ea typeface="Cambria" panose="02040503050406030204" pitchFamily="18" charset="0"/>
              </a:rPr>
              <a:t>Nem szükséges a szerző vagy a szomszédos jogi jogosult engedélye </a:t>
            </a:r>
            <a:r>
              <a:rPr lang="hu-HU" sz="4300" dirty="0">
                <a:latin typeface="Cambria" panose="02040503050406030204" pitchFamily="18" charset="0"/>
                <a:ea typeface="Cambria" panose="02040503050406030204" pitchFamily="18" charset="0"/>
              </a:rPr>
              <a:t>a kereskedelmi forgalomban nem elérhető mű </a:t>
            </a:r>
            <a:r>
              <a:rPr lang="hu-HU" sz="4300" b="1" dirty="0">
                <a:latin typeface="Cambria" panose="02040503050406030204" pitchFamily="18" charset="0"/>
                <a:ea typeface="Cambria" panose="02040503050406030204" pitchFamily="18" charset="0"/>
              </a:rPr>
              <a:t>többszörözéséhez és nyilvánossághoz közvetítéséhez</a:t>
            </a:r>
            <a:r>
              <a:rPr lang="hu-HU" sz="4300" dirty="0">
                <a:latin typeface="Cambria" panose="02040503050406030204" pitchFamily="18" charset="0"/>
                <a:ea typeface="Cambria" panose="02040503050406030204" pitchFamily="18" charset="0"/>
              </a:rPr>
              <a:t>, továbbá a </a:t>
            </a:r>
            <a:r>
              <a:rPr lang="hu-HU" sz="4300" b="1" dirty="0">
                <a:latin typeface="Cambria" panose="02040503050406030204" pitchFamily="18" charset="0"/>
                <a:ea typeface="Cambria" panose="02040503050406030204" pitchFamily="18" charset="0"/>
              </a:rPr>
              <a:t>szoftver átdolgozásához és terjesztéséhez</a:t>
            </a:r>
            <a:r>
              <a:rPr lang="hu-HU" sz="4300" dirty="0">
                <a:latin typeface="Cambria" panose="02040503050406030204" pitchFamily="18" charset="0"/>
                <a:ea typeface="Cambria" panose="02040503050406030204" pitchFamily="18" charset="0"/>
              </a:rPr>
              <a:t>, amennyiben a felhasználás kulturális örökségvédelmi intézmények által a </a:t>
            </a:r>
            <a:r>
              <a:rPr lang="hu-HU" sz="4300" b="1" dirty="0">
                <a:latin typeface="Cambria" panose="02040503050406030204" pitchFamily="18" charset="0"/>
                <a:ea typeface="Cambria" panose="02040503050406030204" pitchFamily="18" charset="0"/>
              </a:rPr>
              <a:t>gyűjteményének állandó részét képező</a:t>
            </a:r>
            <a:r>
              <a:rPr lang="hu-HU" sz="4300" dirty="0">
                <a:latin typeface="Cambria" panose="02040503050406030204" pitchFamily="18" charset="0"/>
                <a:ea typeface="Cambria" panose="02040503050406030204" pitchFamily="18" charset="0"/>
              </a:rPr>
              <a:t>, kereskedelmi forgalomban nem elérhető mű elérhetővé tételét célozza, feltéve, hogy</a:t>
            </a:r>
          </a:p>
          <a:p>
            <a:pPr marL="0" indent="0" algn="just">
              <a:buNone/>
            </a:pPr>
            <a:r>
              <a:rPr lang="hu-HU" sz="4300" i="1" dirty="0">
                <a:latin typeface="Cambria" panose="02040503050406030204" pitchFamily="18" charset="0"/>
                <a:ea typeface="Cambria" panose="02040503050406030204" pitchFamily="18" charset="0"/>
              </a:rPr>
              <a:t>a) </a:t>
            </a:r>
            <a:r>
              <a:rPr lang="hu-HU" sz="4300" dirty="0">
                <a:latin typeface="Cambria" panose="02040503050406030204" pitchFamily="18" charset="0"/>
                <a:ea typeface="Cambria" panose="02040503050406030204" pitchFamily="18" charset="0"/>
              </a:rPr>
              <a:t>a felhasználás során a </a:t>
            </a:r>
            <a:r>
              <a:rPr lang="hu-HU" sz="4300" b="1" dirty="0">
                <a:latin typeface="Cambria" panose="02040503050406030204" pitchFamily="18" charset="0"/>
                <a:ea typeface="Cambria" panose="02040503050406030204" pitchFamily="18" charset="0"/>
              </a:rPr>
              <a:t>szerző vagy a szomszédos jogi jogosult neve </a:t>
            </a:r>
            <a:r>
              <a:rPr lang="hu-HU" sz="4300" dirty="0">
                <a:latin typeface="Cambria" panose="02040503050406030204" pitchFamily="18" charset="0"/>
                <a:ea typeface="Cambria" panose="02040503050406030204" pitchFamily="18" charset="0"/>
              </a:rPr>
              <a:t>- ha ez lehetséges - </a:t>
            </a:r>
            <a:r>
              <a:rPr lang="hu-HU" sz="4300" b="1" dirty="0">
                <a:latin typeface="Cambria" panose="02040503050406030204" pitchFamily="18" charset="0"/>
                <a:ea typeface="Cambria" panose="02040503050406030204" pitchFamily="18" charset="0"/>
              </a:rPr>
              <a:t>feltüntetésre kerül</a:t>
            </a:r>
            <a:r>
              <a:rPr lang="hu-HU" sz="4300" dirty="0">
                <a:latin typeface="Cambria" panose="02040503050406030204" pitchFamily="18" charset="0"/>
                <a:ea typeface="Cambria" panose="02040503050406030204" pitchFamily="18" charset="0"/>
              </a:rPr>
              <a:t>,</a:t>
            </a:r>
          </a:p>
          <a:p>
            <a:pPr marL="0" indent="0" algn="just">
              <a:buNone/>
            </a:pPr>
            <a:r>
              <a:rPr lang="hu-HU" sz="4300" i="1" dirty="0">
                <a:latin typeface="Cambria" panose="02040503050406030204" pitchFamily="18" charset="0"/>
                <a:ea typeface="Cambria" panose="02040503050406030204" pitchFamily="18" charset="0"/>
              </a:rPr>
              <a:t>b) </a:t>
            </a:r>
            <a:r>
              <a:rPr lang="hu-HU" sz="4300" dirty="0">
                <a:latin typeface="Cambria" panose="02040503050406030204" pitchFamily="18" charset="0"/>
                <a:ea typeface="Cambria" panose="02040503050406030204" pitchFamily="18" charset="0"/>
              </a:rPr>
              <a:t>a nyilvánossághoz közvetítés </a:t>
            </a:r>
            <a:r>
              <a:rPr lang="hu-HU" sz="4300" b="1" dirty="0">
                <a:latin typeface="Cambria" panose="02040503050406030204" pitchFamily="18" charset="0"/>
                <a:ea typeface="Cambria" panose="02040503050406030204" pitchFamily="18" charset="0"/>
              </a:rPr>
              <a:t>nem kereskedelmi céllal fenntartott honlapon </a:t>
            </a:r>
            <a:r>
              <a:rPr lang="hu-HU" sz="4300" dirty="0">
                <a:latin typeface="Cambria" panose="02040503050406030204" pitchFamily="18" charset="0"/>
                <a:ea typeface="Cambria" panose="02040503050406030204" pitchFamily="18" charset="0"/>
              </a:rPr>
              <a:t>valósul meg, és</a:t>
            </a:r>
          </a:p>
          <a:p>
            <a:pPr marL="0" indent="0" algn="just">
              <a:buNone/>
            </a:pPr>
            <a:r>
              <a:rPr lang="hu-HU" sz="4300" i="1" dirty="0">
                <a:latin typeface="Cambria" panose="02040503050406030204" pitchFamily="18" charset="0"/>
                <a:ea typeface="Cambria" panose="02040503050406030204" pitchFamily="18" charset="0"/>
              </a:rPr>
              <a:t>c) </a:t>
            </a:r>
            <a:r>
              <a:rPr lang="hu-HU" sz="4300" dirty="0">
                <a:latin typeface="Cambria" panose="02040503050406030204" pitchFamily="18" charset="0"/>
                <a:ea typeface="Cambria" panose="02040503050406030204" pitchFamily="18" charset="0"/>
              </a:rPr>
              <a:t>a felhasználni kívánt műtípus tekintetében a kizárólagos jog gyakorlására reprezentatív </a:t>
            </a:r>
            <a:r>
              <a:rPr lang="hu-HU" sz="4300" b="1" dirty="0">
                <a:latin typeface="Cambria" panose="02040503050406030204" pitchFamily="18" charset="0"/>
                <a:ea typeface="Cambria" panose="02040503050406030204" pitchFamily="18" charset="0"/>
              </a:rPr>
              <a:t>közös jogkezelő szervezet nem rendelkezik </a:t>
            </a:r>
            <a:r>
              <a:rPr lang="hu-HU" sz="4300" dirty="0">
                <a:latin typeface="Cambria" panose="02040503050406030204" pitchFamily="18" charset="0"/>
                <a:ea typeface="Cambria" panose="02040503050406030204" pitchFamily="18" charset="0"/>
              </a:rPr>
              <a:t>az (1) bekezdés szerinti jogok gyakorlására vonatkozó </a:t>
            </a:r>
            <a:r>
              <a:rPr lang="hu-HU" sz="4300" b="1" dirty="0">
                <a:latin typeface="Cambria" panose="02040503050406030204" pitchFamily="18" charset="0"/>
                <a:ea typeface="Cambria" panose="02040503050406030204" pitchFamily="18" charset="0"/>
              </a:rPr>
              <a:t>engedéllyel és hatályos díjszabással</a:t>
            </a:r>
            <a:r>
              <a:rPr lang="hu-HU" sz="4300" dirty="0">
                <a:latin typeface="Cambria" panose="02040503050406030204" pitchFamily="18" charset="0"/>
                <a:ea typeface="Cambria" panose="02040503050406030204" pitchFamily="18" charset="0"/>
              </a:rPr>
              <a:t>.</a:t>
            </a:r>
          </a:p>
          <a:p>
            <a:pPr marL="0" indent="0" algn="just">
              <a:buNone/>
            </a:pPr>
            <a:r>
              <a:rPr lang="hu-HU" sz="4300" dirty="0">
                <a:latin typeface="Cambria" panose="02040503050406030204" pitchFamily="18" charset="0"/>
                <a:ea typeface="Cambria" panose="02040503050406030204" pitchFamily="18" charset="0"/>
              </a:rPr>
              <a:t>(5) A (4) bekezdés szerinti szabad felhasználást a kulturális örökségvédelmi intézmény székhelye szerinti tagállamban történő felhasználásnak kell tekinteni.</a:t>
            </a:r>
          </a:p>
          <a:p>
            <a:pPr marL="0" indent="0" algn="just">
              <a:buNone/>
            </a:pPr>
            <a:r>
              <a:rPr lang="hu-HU" sz="4300" dirty="0">
                <a:latin typeface="Cambria" panose="02040503050406030204" pitchFamily="18" charset="0"/>
                <a:ea typeface="Cambria" panose="02040503050406030204" pitchFamily="18" charset="0"/>
              </a:rPr>
              <a:t>(6) A </a:t>
            </a:r>
            <a:r>
              <a:rPr lang="hu-HU" sz="4300" b="1" dirty="0">
                <a:latin typeface="Cambria" panose="02040503050406030204" pitchFamily="18" charset="0"/>
                <a:ea typeface="Cambria" panose="02040503050406030204" pitchFamily="18" charset="0"/>
              </a:rPr>
              <a:t>(4) bekezdés szerinti felhasználás ellen a szerző vagy a szomszédos jogi jogosult bármikor </a:t>
            </a:r>
            <a:r>
              <a:rPr lang="hu-HU" sz="4300" dirty="0">
                <a:latin typeface="Cambria" panose="02040503050406030204" pitchFamily="18" charset="0"/>
                <a:ea typeface="Cambria" panose="02040503050406030204" pitchFamily="18" charset="0"/>
              </a:rPr>
              <a:t>- akár a felhasználás megkezdését követően is - </a:t>
            </a:r>
            <a:r>
              <a:rPr lang="hu-HU" sz="4300" b="1" dirty="0">
                <a:latin typeface="Cambria" panose="02040503050406030204" pitchFamily="18" charset="0"/>
                <a:ea typeface="Cambria" panose="02040503050406030204" pitchFamily="18" charset="0"/>
              </a:rPr>
              <a:t>tiltakozhat</a:t>
            </a:r>
            <a:r>
              <a:rPr lang="hu-HU" sz="4300" dirty="0">
                <a:latin typeface="Cambria" panose="02040503050406030204" pitchFamily="18" charset="0"/>
                <a:ea typeface="Cambria" panose="02040503050406030204" pitchFamily="18" charset="0"/>
              </a:rPr>
              <a:t>. A felhasználást a tiltakozást követően észszerű időn belül be kell fejezni. A szerző vagy a szomszédos jogi jogosult ezen időpontot megelőzően, a (4) bekezdésnek megfelelően megvalósított felhasználások tekintetében díjazásra nem jogosult.</a:t>
            </a:r>
          </a:p>
          <a:p>
            <a:pPr marL="0" indent="0" algn="just">
              <a:buNone/>
            </a:pPr>
            <a:r>
              <a:rPr lang="hu-HU" sz="4300" dirty="0">
                <a:latin typeface="Cambria" panose="02040503050406030204" pitchFamily="18" charset="0"/>
                <a:ea typeface="Cambria" panose="02040503050406030204" pitchFamily="18" charset="0"/>
              </a:rPr>
              <a:t>(7) A mű kereskedelmi forgalomban való elérhetőségének vizsgálatát </a:t>
            </a:r>
            <a:r>
              <a:rPr lang="hu-HU" sz="4300" b="1" dirty="0">
                <a:latin typeface="Cambria" panose="02040503050406030204" pitchFamily="18" charset="0"/>
                <a:ea typeface="Cambria" panose="02040503050406030204" pitchFamily="18" charset="0"/>
              </a:rPr>
              <a:t>(elérhetőségvizsgálat) a felhasználási engedélyt kérő kulturális örökségvédelmi intézmény köteles elvégezni</a:t>
            </a:r>
            <a:r>
              <a:rPr lang="hu-HU" sz="4300" dirty="0">
                <a:latin typeface="Cambria" panose="02040503050406030204" pitchFamily="18" charset="0"/>
                <a:ea typeface="Cambria" panose="02040503050406030204" pitchFamily="18" charset="0"/>
              </a:rPr>
              <a:t>. Az elérhetőségvizsgálat során a kulturális örökségvédelmi intézmény köteles az adott helyzetben általában elvárható gondossággal eljárni.</a:t>
            </a:r>
          </a:p>
          <a:p>
            <a:pPr marL="0" indent="0" algn="just">
              <a:buNone/>
            </a:pPr>
            <a:r>
              <a:rPr lang="hu-HU" sz="4300" dirty="0">
                <a:latin typeface="Cambria" panose="02040503050406030204" pitchFamily="18" charset="0"/>
                <a:ea typeface="Cambria" panose="02040503050406030204" pitchFamily="18" charset="0"/>
              </a:rPr>
              <a:t>(8) E § alkalmazásában a </a:t>
            </a:r>
            <a:r>
              <a:rPr lang="hu-HU" sz="4300" b="1" dirty="0">
                <a:latin typeface="Cambria" panose="02040503050406030204" pitchFamily="18" charset="0"/>
                <a:ea typeface="Cambria" panose="02040503050406030204" pitchFamily="18" charset="0"/>
              </a:rPr>
              <a:t>kulturális örökségvédelmi intézmény </a:t>
            </a:r>
            <a:r>
              <a:rPr lang="hu-HU" sz="4300" dirty="0">
                <a:latin typeface="Cambria" panose="02040503050406030204" pitchFamily="18" charset="0"/>
                <a:ea typeface="Cambria" panose="02040503050406030204" pitchFamily="18" charset="0"/>
              </a:rPr>
              <a:t>az (1) és (4) bekezdés szerinti </a:t>
            </a:r>
            <a:r>
              <a:rPr lang="hu-HU" sz="4300" b="1" dirty="0">
                <a:latin typeface="Cambria" panose="02040503050406030204" pitchFamily="18" charset="0"/>
                <a:ea typeface="Cambria" panose="02040503050406030204" pitchFamily="18" charset="0"/>
              </a:rPr>
              <a:t>felhasználásokkal összefüggésben elért bevételeit csak a felhasználási jog fejében fizetendő díjra, valamint az engedély hatálya alá tartozó, a kereskedelmi forgalomban nem elérhető művek digitalizálásával és terjesztésével járó kiadások fedezésére fordíthatja.</a:t>
            </a:r>
          </a:p>
        </p:txBody>
      </p:sp>
    </p:spTree>
    <p:extLst>
      <p:ext uri="{BB962C8B-B14F-4D97-AF65-F5344CB8AC3E}">
        <p14:creationId xmlns:p14="http://schemas.microsoft.com/office/powerpoint/2010/main" val="2467072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a:xfrm>
            <a:off x="838200" y="35510"/>
            <a:ext cx="10515600" cy="1154099"/>
          </a:xfrm>
        </p:spPr>
        <p:txBody>
          <a:bodyPr>
            <a:normAutofit/>
          </a:bodyPr>
          <a:lstStyle/>
          <a:p>
            <a:pPr algn="ctr"/>
            <a:r>
              <a:rPr lang="hu-HU" sz="3000" b="1" dirty="0">
                <a:solidFill>
                  <a:schemeClr val="tx2"/>
                </a:solidFill>
                <a:latin typeface="Cambria" panose="02040503050406030204" pitchFamily="18" charset="0"/>
                <a:ea typeface="Cambria" panose="02040503050406030204" pitchFamily="18" charset="0"/>
              </a:rPr>
              <a:t>OOC művek felhasználása</a:t>
            </a:r>
            <a:endParaRPr lang="hu-HU" sz="30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838200" y="1012054"/>
            <a:ext cx="10515600" cy="5615127"/>
          </a:xfrm>
          <a:prstGeom prst="rect">
            <a:avLst/>
          </a:prstGeom>
          <a:solidFill>
            <a:schemeClr val="bg1">
              <a:alpha val="70000"/>
            </a:schemeClr>
          </a:solidFill>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2000" b="1" dirty="0">
              <a:latin typeface="Cambria" panose="02040503050406030204" pitchFamily="18" charset="0"/>
              <a:ea typeface="Cambria" panose="02040503050406030204" pitchFamily="18" charset="0"/>
            </a:endParaRPr>
          </a:p>
          <a:p>
            <a:pPr marL="0" indent="0">
              <a:buNone/>
            </a:pPr>
            <a:r>
              <a:rPr lang="hu-HU" sz="2600" dirty="0">
                <a:latin typeface="Cambria" panose="02040503050406030204" pitchFamily="18" charset="0"/>
                <a:ea typeface="Cambria" panose="02040503050406030204" pitchFamily="18" charset="0"/>
              </a:rPr>
              <a:t>41/N. § (1) A kulturális örökségvédelmi intézmény [33/A. § (1) </a:t>
            </a:r>
            <a:r>
              <a:rPr lang="hu-HU" sz="2600" dirty="0" err="1">
                <a:latin typeface="Cambria" panose="02040503050406030204" pitchFamily="18" charset="0"/>
                <a:ea typeface="Cambria" panose="02040503050406030204" pitchFamily="18" charset="0"/>
              </a:rPr>
              <a:t>bek</a:t>
            </a:r>
            <a:r>
              <a:rPr lang="hu-HU" sz="2600" dirty="0">
                <a:latin typeface="Cambria" panose="02040503050406030204" pitchFamily="18" charset="0"/>
                <a:ea typeface="Cambria" panose="02040503050406030204" pitchFamily="18" charset="0"/>
              </a:rPr>
              <a:t>. 2. pont] </a:t>
            </a:r>
            <a:r>
              <a:rPr lang="hu-HU" sz="2600" b="1" dirty="0">
                <a:latin typeface="Cambria" panose="02040503050406030204" pitchFamily="18" charset="0"/>
                <a:ea typeface="Cambria" panose="02040503050406030204" pitchFamily="18" charset="0"/>
              </a:rPr>
              <a:t>köteles nyilvántartást vezetni </a:t>
            </a:r>
            <a:r>
              <a:rPr lang="hu-HU" sz="2600" dirty="0">
                <a:latin typeface="Cambria" panose="02040503050406030204" pitchFamily="18" charset="0"/>
                <a:ea typeface="Cambria" panose="02040503050406030204" pitchFamily="18" charset="0"/>
              </a:rPr>
              <a:t>az általa a 41/M. § (1) és (4) bekezdése szerint végzett felhasználásokról, és a Hivatalnak elektronikus úton bejelenteni</a:t>
            </a:r>
          </a:p>
          <a:p>
            <a:pPr marL="0" indent="0">
              <a:buNone/>
            </a:pPr>
            <a:r>
              <a:rPr lang="hu-HU" sz="2600" i="1" dirty="0">
                <a:latin typeface="Cambria" panose="02040503050406030204" pitchFamily="18" charset="0"/>
                <a:ea typeface="Cambria" panose="02040503050406030204" pitchFamily="18" charset="0"/>
              </a:rPr>
              <a:t>	a) </a:t>
            </a:r>
            <a:r>
              <a:rPr lang="hu-HU" sz="2600" dirty="0">
                <a:latin typeface="Cambria" panose="02040503050406030204" pitchFamily="18" charset="0"/>
                <a:ea typeface="Cambria" panose="02040503050406030204" pitchFamily="18" charset="0"/>
              </a:rPr>
              <a:t>a kereskedelmi forgalomban nem elérhető mű azonosítását lehetővé tévő,</a:t>
            </a:r>
          </a:p>
          <a:p>
            <a:pPr marL="0" indent="0">
              <a:buNone/>
            </a:pPr>
            <a:r>
              <a:rPr lang="hu-HU" sz="2600" i="1" dirty="0">
                <a:latin typeface="Cambria" panose="02040503050406030204" pitchFamily="18" charset="0"/>
                <a:ea typeface="Cambria" panose="02040503050406030204" pitchFamily="18" charset="0"/>
              </a:rPr>
              <a:t>	b) </a:t>
            </a:r>
            <a:r>
              <a:rPr lang="hu-HU" sz="2600" dirty="0">
                <a:latin typeface="Cambria" panose="02040503050406030204" pitchFamily="18" charset="0"/>
                <a:ea typeface="Cambria" panose="02040503050406030204" pitchFamily="18" charset="0"/>
              </a:rPr>
              <a:t>a felhasználási szerződést kötő felekkel kapcsolatos lényeges,</a:t>
            </a:r>
          </a:p>
          <a:p>
            <a:pPr marL="0" indent="0">
              <a:buNone/>
            </a:pPr>
            <a:r>
              <a:rPr lang="hu-HU" sz="2600" i="1" dirty="0">
                <a:latin typeface="Cambria" panose="02040503050406030204" pitchFamily="18" charset="0"/>
                <a:ea typeface="Cambria" panose="02040503050406030204" pitchFamily="18" charset="0"/>
              </a:rPr>
              <a:t>	c) </a:t>
            </a:r>
            <a:r>
              <a:rPr lang="hu-HU" sz="2600" dirty="0">
                <a:latin typeface="Cambria" panose="02040503050406030204" pitchFamily="18" charset="0"/>
                <a:ea typeface="Cambria" panose="02040503050406030204" pitchFamily="18" charset="0"/>
              </a:rPr>
              <a:t>a felhasználási jog területi hatályára vonatkozó, és</a:t>
            </a:r>
          </a:p>
          <a:p>
            <a:pPr marL="0" indent="0">
              <a:buNone/>
            </a:pPr>
            <a:r>
              <a:rPr lang="hu-HU" sz="2600" i="1" dirty="0">
                <a:latin typeface="Cambria" panose="02040503050406030204" pitchFamily="18" charset="0"/>
                <a:ea typeface="Cambria" panose="02040503050406030204" pitchFamily="18" charset="0"/>
              </a:rPr>
              <a:t>	d) </a:t>
            </a:r>
            <a:r>
              <a:rPr lang="hu-HU" sz="2600" dirty="0">
                <a:latin typeface="Cambria" panose="02040503050406030204" pitchFamily="18" charset="0"/>
                <a:ea typeface="Cambria" panose="02040503050406030204" pitchFamily="18" charset="0"/>
              </a:rPr>
              <a:t>a felhasználási engedély alapján megvalósított felhasználással kapcsolatos lényeges</a:t>
            </a:r>
          </a:p>
          <a:p>
            <a:pPr marL="0" indent="0">
              <a:buNone/>
            </a:pPr>
            <a:r>
              <a:rPr lang="hu-HU" sz="2600" dirty="0">
                <a:latin typeface="Cambria" panose="02040503050406030204" pitchFamily="18" charset="0"/>
                <a:ea typeface="Cambria" panose="02040503050406030204" pitchFamily="18" charset="0"/>
              </a:rPr>
              <a:t>információkat.</a:t>
            </a:r>
          </a:p>
          <a:p>
            <a:pPr marL="0" indent="0">
              <a:buNone/>
            </a:pPr>
            <a:r>
              <a:rPr lang="hu-HU" sz="2600" dirty="0">
                <a:latin typeface="Cambria" panose="02040503050406030204" pitchFamily="18" charset="0"/>
                <a:ea typeface="Cambria" panose="02040503050406030204" pitchFamily="18" charset="0"/>
              </a:rPr>
              <a:t>	(2) </a:t>
            </a:r>
            <a:r>
              <a:rPr lang="hu-HU" sz="2600" b="1" dirty="0">
                <a:latin typeface="Cambria" panose="02040503050406030204" pitchFamily="18" charset="0"/>
                <a:ea typeface="Cambria" panose="02040503050406030204" pitchFamily="18" charset="0"/>
              </a:rPr>
              <a:t>A Hivatal </a:t>
            </a:r>
            <a:r>
              <a:rPr lang="hu-HU" sz="2600" dirty="0">
                <a:latin typeface="Cambria" panose="02040503050406030204" pitchFamily="18" charset="0"/>
                <a:ea typeface="Cambria" panose="02040503050406030204" pitchFamily="18" charset="0"/>
              </a:rPr>
              <a:t>az (1) bekezdés szerinti adatokat - kiegészítve a 41/M. § (6) bekezdése szerinti tiltakozás lehetőségére vonatkozó információkkal - </a:t>
            </a:r>
            <a:r>
              <a:rPr lang="hu-HU" sz="2600" b="1" dirty="0">
                <a:latin typeface="Cambria" panose="02040503050406030204" pitchFamily="18" charset="0"/>
                <a:ea typeface="Cambria" panose="02040503050406030204" pitchFamily="18" charset="0"/>
              </a:rPr>
              <a:t>haladéktalanul továbbítja az Európai Unió Szellemi Tulajdoni Hivatalának </a:t>
            </a:r>
            <a:r>
              <a:rPr lang="hu-HU" sz="2600" dirty="0">
                <a:latin typeface="Cambria" panose="02040503050406030204" pitchFamily="18" charset="0"/>
                <a:ea typeface="Cambria" panose="02040503050406030204" pitchFamily="18" charset="0"/>
              </a:rPr>
              <a:t>az általa vezetett nyilvánosan hozzáférhető online portálon történő hozzáférhetővé tétel céljából.</a:t>
            </a:r>
          </a:p>
          <a:p>
            <a:pPr marL="0" indent="0">
              <a:buNone/>
            </a:pPr>
            <a:r>
              <a:rPr lang="hu-HU" sz="2600" dirty="0">
                <a:latin typeface="Cambria" panose="02040503050406030204" pitchFamily="18" charset="0"/>
                <a:ea typeface="Cambria" panose="02040503050406030204" pitchFamily="18" charset="0"/>
              </a:rPr>
              <a:t>	(3) </a:t>
            </a:r>
            <a:r>
              <a:rPr lang="hu-HU" sz="2600" b="1" dirty="0">
                <a:latin typeface="Cambria" panose="02040503050406030204" pitchFamily="18" charset="0"/>
                <a:ea typeface="Cambria" panose="02040503050406030204" pitchFamily="18" charset="0"/>
              </a:rPr>
              <a:t>A felhasználás </a:t>
            </a:r>
            <a:r>
              <a:rPr lang="hu-HU" sz="2600" dirty="0">
                <a:latin typeface="Cambria" panose="02040503050406030204" pitchFamily="18" charset="0"/>
                <a:ea typeface="Cambria" panose="02040503050406030204" pitchFamily="18" charset="0"/>
              </a:rPr>
              <a:t>a (2) bekezdés szerinti adatoknak </a:t>
            </a:r>
            <a:r>
              <a:rPr lang="hu-HU" sz="2600" b="1" dirty="0">
                <a:latin typeface="Cambria" panose="02040503050406030204" pitchFamily="18" charset="0"/>
                <a:ea typeface="Cambria" panose="02040503050406030204" pitchFamily="18" charset="0"/>
              </a:rPr>
              <a:t>az Európai Unió Szellemi Tulajdoni Hivatala általi hozzáférhetővé tételét követő </a:t>
            </a:r>
            <a:r>
              <a:rPr lang="hu-HU" sz="2600" b="1" i="1" dirty="0">
                <a:latin typeface="Cambria" panose="02040503050406030204" pitchFamily="18" charset="0"/>
                <a:ea typeface="Cambria" panose="02040503050406030204" pitchFamily="18" charset="0"/>
              </a:rPr>
              <a:t>6 hónap </a:t>
            </a:r>
            <a:r>
              <a:rPr lang="hu-HU" sz="2600" b="1" dirty="0">
                <a:latin typeface="Cambria" panose="02040503050406030204" pitchFamily="18" charset="0"/>
                <a:ea typeface="Cambria" panose="02040503050406030204" pitchFamily="18" charset="0"/>
              </a:rPr>
              <a:t>elteltével kezdhető meg</a:t>
            </a:r>
            <a:r>
              <a:rPr lang="hu-HU" sz="2600" dirty="0">
                <a:latin typeface="Cambria" panose="02040503050406030204" pitchFamily="18" charset="0"/>
                <a:ea typeface="Cambria" panose="02040503050406030204" pitchFamily="18" charset="0"/>
              </a:rPr>
              <a:t>.</a:t>
            </a:r>
          </a:p>
          <a:p>
            <a:pPr marL="0" indent="0">
              <a:buNone/>
            </a:pPr>
            <a:r>
              <a:rPr lang="hu-HU" sz="2600" dirty="0">
                <a:latin typeface="Cambria" panose="02040503050406030204" pitchFamily="18" charset="0"/>
                <a:ea typeface="Cambria" panose="02040503050406030204" pitchFamily="18" charset="0"/>
              </a:rPr>
              <a:t>	(4) A Hivatal az (1) bekezdés szerinti adatokról tájékoztatási célból nyilvántartást vezet, amelyet honlapján közzétesz. A Hivatal a nyilvántartásban közzétett információkért felelősséggel nem tartozik.</a:t>
            </a:r>
          </a:p>
          <a:p>
            <a:pPr marL="0" indent="0">
              <a:buNone/>
            </a:pPr>
            <a:r>
              <a:rPr lang="hu-HU" sz="2600" dirty="0">
                <a:latin typeface="Cambria" panose="02040503050406030204" pitchFamily="18" charset="0"/>
                <a:ea typeface="Cambria" panose="02040503050406030204" pitchFamily="18" charset="0"/>
              </a:rPr>
              <a:t>	(5) A Hivatal, valamint a 41/M. § alapján </a:t>
            </a:r>
            <a:r>
              <a:rPr lang="hu-HU" sz="2600" b="1" dirty="0">
                <a:latin typeface="Cambria" panose="02040503050406030204" pitchFamily="18" charset="0"/>
                <a:ea typeface="Cambria" panose="02040503050406030204" pitchFamily="18" charset="0"/>
              </a:rPr>
              <a:t>felhasználást végző intézmény </a:t>
            </a:r>
            <a:r>
              <a:rPr lang="hu-HU" sz="2600" dirty="0">
                <a:latin typeface="Cambria" panose="02040503050406030204" pitchFamily="18" charset="0"/>
                <a:ea typeface="Cambria" panose="02040503050406030204" pitchFamily="18" charset="0"/>
              </a:rPr>
              <a:t>és az e felhasználás engedélyezésére jogosult közös jogkezelő szervezet </a:t>
            </a:r>
            <a:r>
              <a:rPr lang="hu-HU" sz="2600" b="1" dirty="0">
                <a:latin typeface="Cambria" panose="02040503050406030204" pitchFamily="18" charset="0"/>
                <a:ea typeface="Cambria" panose="02040503050406030204" pitchFamily="18" charset="0"/>
              </a:rPr>
              <a:t>a honlapján angol és magyar nyelvű általános tájékoztatót tesz közzé </a:t>
            </a:r>
            <a:r>
              <a:rPr lang="hu-HU" sz="2600" dirty="0">
                <a:latin typeface="Cambria" panose="02040503050406030204" pitchFamily="18" charset="0"/>
                <a:ea typeface="Cambria" panose="02040503050406030204" pitchFamily="18" charset="0"/>
              </a:rPr>
              <a:t>a 41/M. § alapján végezhető felhasználások részleteiről. E tájékoztatásnak ki kell terjednie különösen a közös jogkezelő szervezeteknek a 41/M. §-</a:t>
            </a:r>
            <a:r>
              <a:rPr lang="hu-HU" sz="2600" dirty="0" err="1">
                <a:latin typeface="Cambria" panose="02040503050406030204" pitchFamily="18" charset="0"/>
                <a:ea typeface="Cambria" panose="02040503050406030204" pitchFamily="18" charset="0"/>
              </a:rPr>
              <a:t>sal</a:t>
            </a:r>
            <a:r>
              <a:rPr lang="hu-HU" sz="2600" dirty="0">
                <a:latin typeface="Cambria" panose="02040503050406030204" pitchFamily="18" charset="0"/>
                <a:ea typeface="Cambria" panose="02040503050406030204" pitchFamily="18" charset="0"/>
              </a:rPr>
              <a:t> összhangban történő engedélyezési lehetőségére, a 41/M. § (4) bekezdése szerinti szabad felhasználás részleteire, valamint a jogosultakat a 41/M. § (2) és (6) bekezdése alapján megillető tiltakozási lehetőségekre.</a:t>
            </a:r>
          </a:p>
          <a:p>
            <a:pPr marL="0" indent="0">
              <a:buNone/>
            </a:pPr>
            <a:r>
              <a:rPr lang="hu-HU" sz="2600" dirty="0">
                <a:latin typeface="Cambria" panose="02040503050406030204" pitchFamily="18" charset="0"/>
                <a:ea typeface="Cambria" panose="02040503050406030204" pitchFamily="18" charset="0"/>
              </a:rPr>
              <a:t>	(6) A felhasználást végző intézmény az e fejezet szerinti egyes felhasználásokkal összefüggésben köteles tájékoztatást adni arról, hogy az adott felhasználásra a kereskedelmi forgalomban nem elérhető művekre vonatkozó rendelkezések alapján került sor.</a:t>
            </a:r>
          </a:p>
          <a:p>
            <a:pPr marL="0" indent="0">
              <a:buNone/>
            </a:pPr>
            <a:endParaRPr lang="hu-HU" sz="1800" dirty="0"/>
          </a:p>
        </p:txBody>
      </p:sp>
    </p:spTree>
    <p:extLst>
      <p:ext uri="{BB962C8B-B14F-4D97-AF65-F5344CB8AC3E}">
        <p14:creationId xmlns:p14="http://schemas.microsoft.com/office/powerpoint/2010/main" val="4048348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a:xfrm>
            <a:off x="838200" y="230819"/>
            <a:ext cx="10515600" cy="1154099"/>
          </a:xfrm>
        </p:spPr>
        <p:txBody>
          <a:bodyPr>
            <a:normAutofit/>
          </a:bodyPr>
          <a:lstStyle/>
          <a:p>
            <a:pPr algn="ctr"/>
            <a:r>
              <a:rPr lang="hu-HU" sz="3000" b="1" dirty="0">
                <a:solidFill>
                  <a:schemeClr val="tx2"/>
                </a:solidFill>
                <a:latin typeface="Cambria" panose="02040503050406030204" pitchFamily="18" charset="0"/>
                <a:ea typeface="Cambria" panose="02040503050406030204" pitchFamily="18" charset="0"/>
              </a:rPr>
              <a:t>Szjt. 45. §</a:t>
            </a:r>
            <a:endParaRPr lang="hu-HU" sz="30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838200" y="1313895"/>
            <a:ext cx="10515600" cy="5313286"/>
          </a:xfrm>
          <a:prstGeom prst="rect">
            <a:avLst/>
          </a:prstGeom>
          <a:solidFill>
            <a:schemeClr val="bg1">
              <a:alpha val="7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2000" b="1" dirty="0">
              <a:latin typeface="Cambria" panose="02040503050406030204" pitchFamily="18" charset="0"/>
              <a:ea typeface="Cambria" panose="02040503050406030204" pitchFamily="18" charset="0"/>
            </a:endParaRPr>
          </a:p>
          <a:p>
            <a:pPr marL="0" indent="0">
              <a:buFont typeface="Arial" charset="0"/>
              <a:buNone/>
            </a:pPr>
            <a:r>
              <a:rPr lang="hu-HU" altLang="hu-HU" sz="2400" dirty="0">
                <a:latin typeface="Cambria" panose="02040503050406030204" pitchFamily="18" charset="0"/>
                <a:ea typeface="Cambria" panose="02040503050406030204" pitchFamily="18" charset="0"/>
              </a:rPr>
              <a:t>(1) A felhasználási szerződést - ha e törvény eltérően nem rendelkezik - írásba kell foglalni.</a:t>
            </a:r>
          </a:p>
          <a:p>
            <a:pPr marL="0" indent="0">
              <a:buFont typeface="Arial" charset="0"/>
              <a:buNone/>
            </a:pPr>
            <a:r>
              <a:rPr lang="hu-HU" altLang="hu-HU" sz="2400" dirty="0">
                <a:latin typeface="Cambria" panose="02040503050406030204" pitchFamily="18" charset="0"/>
                <a:ea typeface="Cambria" panose="02040503050406030204" pitchFamily="18" charset="0"/>
              </a:rPr>
              <a:t>(2) Nem kötelező a szerződés írásba foglalása</a:t>
            </a:r>
          </a:p>
          <a:p>
            <a:pPr marL="0" indent="0">
              <a:buFont typeface="Arial" charset="0"/>
              <a:buNone/>
            </a:pPr>
            <a:r>
              <a:rPr lang="hu-HU" altLang="hu-HU" sz="2400" i="1" dirty="0">
                <a:latin typeface="Cambria" panose="02040503050406030204" pitchFamily="18" charset="0"/>
                <a:ea typeface="Cambria" panose="02040503050406030204" pitchFamily="18" charset="0"/>
              </a:rPr>
              <a:t>	a) </a:t>
            </a:r>
            <a:r>
              <a:rPr lang="hu-HU" altLang="hu-HU" sz="2400" dirty="0">
                <a:latin typeface="Cambria" panose="02040503050406030204" pitchFamily="18" charset="0"/>
                <a:ea typeface="Cambria" panose="02040503050406030204" pitchFamily="18" charset="0"/>
              </a:rPr>
              <a:t>sajtótermékben, napilapban vagy folyóiratban történő közzétételre 	kötött,</a:t>
            </a:r>
          </a:p>
          <a:p>
            <a:pPr marL="0" indent="0">
              <a:buFont typeface="Arial" charset="0"/>
              <a:buNone/>
            </a:pPr>
            <a:r>
              <a:rPr lang="hu-HU" altLang="hu-HU" sz="2400" b="1" i="1" dirty="0">
                <a:latin typeface="Cambria" panose="02040503050406030204" pitchFamily="18" charset="0"/>
                <a:ea typeface="Cambria" panose="02040503050406030204" pitchFamily="18" charset="0"/>
              </a:rPr>
              <a:t>	b) </a:t>
            </a:r>
            <a:r>
              <a:rPr lang="hu-HU" altLang="hu-HU" sz="2400" b="1" dirty="0">
                <a:latin typeface="Cambria" panose="02040503050406030204" pitchFamily="18" charset="0"/>
                <a:ea typeface="Cambria" panose="02040503050406030204" pitchFamily="18" charset="0"/>
              </a:rPr>
              <a:t>nem kizárólagos, ingyenes, a 26. § (8) bekezdés második 	mondatában meghatározott felhasználási jogot engedő,</a:t>
            </a:r>
          </a:p>
          <a:p>
            <a:pPr marL="0" indent="0">
              <a:buFont typeface="Arial" charset="0"/>
              <a:buNone/>
            </a:pPr>
            <a:r>
              <a:rPr lang="hu-HU" altLang="hu-HU" sz="2400" b="1" i="1" dirty="0">
                <a:latin typeface="Cambria" panose="02040503050406030204" pitchFamily="18" charset="0"/>
                <a:ea typeface="Cambria" panose="02040503050406030204" pitchFamily="18" charset="0"/>
              </a:rPr>
              <a:t>	c) </a:t>
            </a:r>
            <a:r>
              <a:rPr lang="hu-HU" altLang="hu-HU" sz="2400" b="1" dirty="0">
                <a:latin typeface="Cambria" panose="02040503050406030204" pitchFamily="18" charset="0"/>
                <a:ea typeface="Cambria" panose="02040503050406030204" pitchFamily="18" charset="0"/>
              </a:rPr>
              <a:t>szoftver és a gyűjteményes műnek minősülő adatbázis nem 	kizárólagos felhasználására felhasználási jogot engedő, vagy</a:t>
            </a:r>
          </a:p>
          <a:p>
            <a:pPr marL="0" indent="0">
              <a:buFont typeface="Arial" charset="0"/>
              <a:buNone/>
            </a:pPr>
            <a:r>
              <a:rPr lang="hu-HU" altLang="hu-HU" sz="2400" b="1" i="1" dirty="0">
                <a:latin typeface="Cambria" panose="02040503050406030204" pitchFamily="18" charset="0"/>
                <a:ea typeface="Cambria" panose="02040503050406030204" pitchFamily="18" charset="0"/>
              </a:rPr>
              <a:t>	d) </a:t>
            </a:r>
            <a:r>
              <a:rPr lang="hu-HU" altLang="hu-HU" sz="2400" b="1" dirty="0">
                <a:latin typeface="Cambria" panose="02040503050406030204" pitchFamily="18" charset="0"/>
                <a:ea typeface="Cambria" panose="02040503050406030204" pitchFamily="18" charset="0"/>
              </a:rPr>
              <a:t>a szerző nem címzett vagy meghatározatlan számú személynek 	tett, ingyenes, nem kizárólagos felhasználási jog engedésére tett 	ajánlata elfogadásával létrejött</a:t>
            </a:r>
          </a:p>
          <a:p>
            <a:pPr marL="0" indent="0">
              <a:buFont typeface="Arial" charset="0"/>
              <a:buNone/>
            </a:pPr>
            <a:r>
              <a:rPr lang="hu-HU" altLang="hu-HU" sz="2400" dirty="0">
                <a:latin typeface="Cambria" panose="02040503050406030204" pitchFamily="18" charset="0"/>
                <a:ea typeface="Cambria" panose="02040503050406030204" pitchFamily="18" charset="0"/>
              </a:rPr>
              <a:t>felhasználási szerződés esetén.</a:t>
            </a:r>
            <a:endParaRPr lang="hu-HU" sz="1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40049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2" name="Cím 1"/>
          <p:cNvSpPr>
            <a:spLocks noGrp="1"/>
          </p:cNvSpPr>
          <p:nvPr>
            <p:ph type="title"/>
          </p:nvPr>
        </p:nvSpPr>
        <p:spPr>
          <a:xfrm>
            <a:off x="838200" y="79899"/>
            <a:ext cx="10515600" cy="790113"/>
          </a:xfrm>
        </p:spPr>
        <p:txBody>
          <a:bodyPr>
            <a:normAutofit/>
          </a:bodyPr>
          <a:lstStyle/>
          <a:p>
            <a:pPr algn="ctr"/>
            <a:r>
              <a:rPr lang="hu-HU" sz="2400" b="1" dirty="0">
                <a:solidFill>
                  <a:schemeClr val="tx2"/>
                </a:solidFill>
                <a:latin typeface="Cambria" panose="02040503050406030204" pitchFamily="18" charset="0"/>
                <a:ea typeface="Cambria" panose="02040503050406030204" pitchFamily="18" charset="0"/>
              </a:rPr>
              <a:t>Munkaviszonyban vagy más hasonló jogviszonyban létrehozott mű</a:t>
            </a:r>
            <a:endParaRPr lang="hu-HU" sz="2400" b="1" dirty="0">
              <a:latin typeface="Cambria" panose="02040503050406030204" pitchFamily="18" charset="0"/>
              <a:ea typeface="Cambria" panose="02040503050406030204" pitchFamily="18" charset="0"/>
            </a:endParaRPr>
          </a:p>
        </p:txBody>
      </p:sp>
      <p:sp>
        <p:nvSpPr>
          <p:cNvPr id="6" name="Alcím 2"/>
          <p:cNvSpPr txBox="1">
            <a:spLocks/>
          </p:cNvSpPr>
          <p:nvPr/>
        </p:nvSpPr>
        <p:spPr>
          <a:xfrm>
            <a:off x="328474" y="949911"/>
            <a:ext cx="11594237" cy="5828190"/>
          </a:xfrm>
          <a:prstGeom prst="rect">
            <a:avLst/>
          </a:prstGeom>
          <a:solidFill>
            <a:schemeClr val="bg1">
              <a:alpha val="7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80000"/>
              </a:lnSpc>
              <a:buFontTx/>
              <a:buNone/>
              <a:defRPr/>
            </a:pPr>
            <a:r>
              <a:rPr lang="hu-HU" altLang="hu-HU" sz="2000" b="1" dirty="0">
                <a:latin typeface="Book Antiqua" pitchFamily="18" charset="0"/>
              </a:rPr>
              <a:t>	</a:t>
            </a:r>
            <a:r>
              <a:rPr lang="hu-HU" altLang="hu-HU" sz="2000" b="1" dirty="0">
                <a:latin typeface="Cambria" panose="02040503050406030204" pitchFamily="18" charset="0"/>
                <a:ea typeface="Cambria" panose="02040503050406030204" pitchFamily="18" charset="0"/>
              </a:rPr>
              <a:t>30. §</a:t>
            </a:r>
            <a:r>
              <a:rPr lang="hu-HU" altLang="hu-HU" sz="2000" dirty="0">
                <a:latin typeface="Cambria" panose="02040503050406030204" pitchFamily="18" charset="0"/>
                <a:ea typeface="Cambria" panose="02040503050406030204" pitchFamily="18" charset="0"/>
              </a:rPr>
              <a:t> (1) Eltérő megállapodás hiányában a </a:t>
            </a:r>
            <a:r>
              <a:rPr lang="hu-HU" altLang="hu-HU" sz="2000" b="1" dirty="0">
                <a:latin typeface="Cambria" panose="02040503050406030204" pitchFamily="18" charset="0"/>
                <a:ea typeface="Cambria" panose="02040503050406030204" pitchFamily="18" charset="0"/>
              </a:rPr>
              <a:t>mű átadásával a vagyoni jogokat </a:t>
            </a:r>
            <a:r>
              <a:rPr lang="hu-HU" altLang="hu-HU" sz="2000" dirty="0">
                <a:latin typeface="Cambria" panose="02040503050406030204" pitchFamily="18" charset="0"/>
                <a:ea typeface="Cambria" panose="02040503050406030204" pitchFamily="18" charset="0"/>
              </a:rPr>
              <a:t>a szerző jogutódjaként a </a:t>
            </a:r>
            <a:r>
              <a:rPr lang="hu-HU" altLang="hu-HU" sz="2000" b="1" dirty="0">
                <a:latin typeface="Cambria" panose="02040503050406030204" pitchFamily="18" charset="0"/>
                <a:ea typeface="Cambria" panose="02040503050406030204" pitchFamily="18" charset="0"/>
              </a:rPr>
              <a:t>munkáltató szerzi meg</a:t>
            </a:r>
            <a:r>
              <a:rPr lang="hu-HU" altLang="hu-HU" sz="2000" dirty="0">
                <a:latin typeface="Cambria" panose="02040503050406030204" pitchFamily="18" charset="0"/>
                <a:ea typeface="Cambria" panose="02040503050406030204" pitchFamily="18" charset="0"/>
              </a:rPr>
              <a:t>, ha a mű elkészítése a szerző munkaviszonyból folyó kötelessége.</a:t>
            </a:r>
          </a:p>
          <a:p>
            <a:pPr algn="just">
              <a:lnSpc>
                <a:spcPct val="80000"/>
              </a:lnSpc>
              <a:buFontTx/>
              <a:buNone/>
              <a:defRPr/>
            </a:pPr>
            <a:r>
              <a:rPr lang="hu-HU" altLang="hu-HU" sz="2000" dirty="0">
                <a:latin typeface="Cambria" panose="02040503050406030204" pitchFamily="18" charset="0"/>
                <a:ea typeface="Cambria" panose="02040503050406030204" pitchFamily="18" charset="0"/>
              </a:rPr>
              <a:t>		(2) Az (1) bekezdésben foglalt rendelkezés alapján megszerzett vagyoni jogok a munkáltató személyében bekövetkezett jogutódlás esetén átszállnak a munkáltató jogutódjára.</a:t>
            </a:r>
          </a:p>
          <a:p>
            <a:pPr algn="just">
              <a:lnSpc>
                <a:spcPct val="80000"/>
              </a:lnSpc>
              <a:buFontTx/>
              <a:buNone/>
              <a:defRPr/>
            </a:pPr>
            <a:r>
              <a:rPr lang="hu-HU" altLang="hu-HU" sz="2000" dirty="0">
                <a:latin typeface="Cambria" panose="02040503050406030204" pitchFamily="18" charset="0"/>
                <a:ea typeface="Cambria" panose="02040503050406030204" pitchFamily="18" charset="0"/>
              </a:rPr>
              <a:t>		(3) A szerzőt </a:t>
            </a:r>
            <a:r>
              <a:rPr lang="hu-HU" altLang="hu-HU" sz="2000" b="1" dirty="0">
                <a:latin typeface="Cambria" panose="02040503050406030204" pitchFamily="18" charset="0"/>
                <a:ea typeface="Cambria" panose="02040503050406030204" pitchFamily="18" charset="0"/>
              </a:rPr>
              <a:t>megfelelő díjazás</a:t>
            </a:r>
            <a:r>
              <a:rPr lang="hu-HU" altLang="hu-HU" sz="2000" dirty="0">
                <a:latin typeface="Cambria" panose="02040503050406030204" pitchFamily="18" charset="0"/>
                <a:ea typeface="Cambria" panose="02040503050406030204" pitchFamily="18" charset="0"/>
              </a:rPr>
              <a:t> illeti meg, ha a munkáltató a felhasználásra másnak engedélyt ad vagy a művel kapcsolatos vagyoni jogokat másra átruházza.</a:t>
            </a:r>
          </a:p>
          <a:p>
            <a:pPr algn="just">
              <a:lnSpc>
                <a:spcPct val="80000"/>
              </a:lnSpc>
              <a:buFontTx/>
              <a:buNone/>
              <a:defRPr/>
            </a:pPr>
            <a:r>
              <a:rPr lang="hu-HU" altLang="hu-HU" sz="2000" dirty="0">
                <a:latin typeface="Cambria" panose="02040503050406030204" pitchFamily="18" charset="0"/>
                <a:ea typeface="Cambria" panose="02040503050406030204" pitchFamily="18" charset="0"/>
              </a:rPr>
              <a:t>		(4) A szerző a munkáltató jogszerzése esetén is jogosult marad arra a díjazásra, amely e törvény alapján a felhasználás jogának átruházását követően is megilleti.</a:t>
            </a:r>
          </a:p>
          <a:p>
            <a:pPr algn="just">
              <a:lnSpc>
                <a:spcPct val="80000"/>
              </a:lnSpc>
              <a:buFontTx/>
              <a:buNone/>
              <a:defRPr/>
            </a:pPr>
            <a:r>
              <a:rPr lang="hu-HU" altLang="hu-HU" sz="2000" dirty="0">
                <a:latin typeface="Cambria" panose="02040503050406030204" pitchFamily="18" charset="0"/>
                <a:ea typeface="Cambria" panose="02040503050406030204" pitchFamily="18" charset="0"/>
              </a:rPr>
              <a:t>		(5) Ha a mű elkészítése a szerzőnek munkaviszonyból folyó kötelessége, a mű átadása a nyilvánosságra hozatalhoz való hozzájárulásnak minősül. A mű visszavonására irányuló szerzői nyilatkozat (11. §) esetén a munkáltató köteles a </a:t>
            </a:r>
            <a:r>
              <a:rPr lang="hu-HU" altLang="hu-HU" sz="2000" b="1" dirty="0">
                <a:latin typeface="Cambria" panose="02040503050406030204" pitchFamily="18" charset="0"/>
                <a:ea typeface="Cambria" panose="02040503050406030204" pitchFamily="18" charset="0"/>
              </a:rPr>
              <a:t>szerző nevének feltüntetését mellőzni</a:t>
            </a:r>
            <a:r>
              <a:rPr lang="hu-HU" altLang="hu-HU" sz="2000" dirty="0">
                <a:latin typeface="Cambria" panose="02040503050406030204" pitchFamily="18" charset="0"/>
                <a:ea typeface="Cambria" panose="02040503050406030204" pitchFamily="18" charset="0"/>
              </a:rPr>
              <a:t>. Ugyancsak mellőzni kell a szerző kérésére nevének feltüntetését akkor is, ha a művön a munkáltató a munkaviszonyból eredő jogaival élve változtat, de a változtatással a szerző nem ért egyet.</a:t>
            </a:r>
          </a:p>
          <a:p>
            <a:pPr algn="just">
              <a:lnSpc>
                <a:spcPct val="80000"/>
              </a:lnSpc>
              <a:buFontTx/>
              <a:buNone/>
              <a:defRPr/>
            </a:pPr>
            <a:r>
              <a:rPr lang="hu-HU" altLang="hu-HU" sz="2000" dirty="0">
                <a:latin typeface="Cambria" panose="02040503050406030204" pitchFamily="18" charset="0"/>
                <a:ea typeface="Cambria" panose="02040503050406030204" pitchFamily="18" charset="0"/>
              </a:rPr>
              <a:t>		(6) A szerző munkaviszonyból folyó kötelessége teljesítéseként megalkotott művel kapcsolatos jognyilatkozatokat </a:t>
            </a:r>
            <a:r>
              <a:rPr lang="hu-HU" altLang="hu-HU" sz="2000" b="1" dirty="0">
                <a:latin typeface="Cambria" panose="02040503050406030204" pitchFamily="18" charset="0"/>
                <a:ea typeface="Cambria" panose="02040503050406030204" pitchFamily="18" charset="0"/>
              </a:rPr>
              <a:t>írásba kell foglalni</a:t>
            </a:r>
            <a:r>
              <a:rPr lang="hu-HU" altLang="hu-HU" sz="2000" dirty="0">
                <a:latin typeface="Cambria" panose="02040503050406030204" pitchFamily="18" charset="0"/>
                <a:ea typeface="Cambria" panose="02040503050406030204" pitchFamily="18" charset="0"/>
              </a:rPr>
              <a:t>.</a:t>
            </a:r>
          </a:p>
          <a:p>
            <a:pPr algn="just">
              <a:lnSpc>
                <a:spcPct val="80000"/>
              </a:lnSpc>
              <a:buFontTx/>
              <a:buNone/>
              <a:defRPr/>
            </a:pPr>
            <a:r>
              <a:rPr lang="hu-HU" altLang="hu-HU" sz="2000" dirty="0">
                <a:latin typeface="Cambria" panose="02040503050406030204" pitchFamily="18" charset="0"/>
                <a:ea typeface="Cambria" panose="02040503050406030204" pitchFamily="18" charset="0"/>
              </a:rPr>
              <a:t>		(7) A munkaviszonyból folyó kötelesség teljesítéseképpen elkészített műre vonatkozó rendelkezéseket megfelelően alkalmazni kell, ha közszolgálati vagy közalkalmazotti jogviszonyban álló vagy szolgálati viszonyban foglalkoztatott személy, vagy munkaviszony jellegű jogviszony keretében foglalkoztatott szövetkezeti tag alkotta meg a művet.</a:t>
            </a:r>
            <a:endParaRPr lang="hu-HU" sz="2000" b="1" dirty="0">
              <a:latin typeface="Cambria" panose="02040503050406030204" pitchFamily="18" charset="0"/>
              <a:ea typeface="Cambria" panose="02040503050406030204" pitchFamily="18" charset="0"/>
            </a:endParaRPr>
          </a:p>
          <a:p>
            <a:pPr marL="0" indent="0">
              <a:buFont typeface="Arial" charset="0"/>
              <a:buNone/>
            </a:pPr>
            <a:endParaRPr lang="hu-HU" sz="1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91335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4B6CE9A7-CDBD-451A-B1C5-487D446CC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25"/>
            <a:ext cx="12192000" cy="6851149"/>
          </a:xfrm>
          <a:prstGeom prst="rect">
            <a:avLst/>
          </a:prstGeom>
        </p:spPr>
      </p:pic>
      <p:sp>
        <p:nvSpPr>
          <p:cNvPr id="5" name="Alcím 2"/>
          <p:cNvSpPr txBox="1">
            <a:spLocks/>
          </p:cNvSpPr>
          <p:nvPr/>
        </p:nvSpPr>
        <p:spPr>
          <a:xfrm>
            <a:off x="1524000" y="3018407"/>
            <a:ext cx="9144000" cy="3089429"/>
          </a:xfrm>
          <a:prstGeom prst="rect">
            <a:avLst/>
          </a:prstGeom>
          <a:solidFill>
            <a:schemeClr val="bg1">
              <a:alpha val="70000"/>
            </a:schemeClr>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hu-HU" b="1" dirty="0">
                <a:solidFill>
                  <a:schemeClr val="tx2"/>
                </a:solidFill>
                <a:latin typeface="Cambria" panose="02040503050406030204" pitchFamily="18" charset="0"/>
                <a:ea typeface="Cambria" panose="02040503050406030204" pitchFamily="18" charset="0"/>
              </a:rPr>
              <a:t>Köszönöm a megtisztelő figyelmet!</a:t>
            </a:r>
          </a:p>
          <a:p>
            <a:pPr algn="ctr">
              <a:buNone/>
              <a:defRPr/>
            </a:pPr>
            <a:endParaRPr lang="hu-HU" altLang="hu-HU" sz="2000" dirty="0">
              <a:latin typeface="Cambria" panose="02040503050406030204" pitchFamily="18" charset="0"/>
              <a:ea typeface="Cambria" panose="02040503050406030204" pitchFamily="18" charset="0"/>
            </a:endParaRPr>
          </a:p>
          <a:p>
            <a:pPr algn="ctr">
              <a:buNone/>
              <a:defRPr/>
            </a:pPr>
            <a:endParaRPr lang="hu-HU" altLang="hu-HU" sz="2000" dirty="0">
              <a:latin typeface="Cambria" panose="02040503050406030204" pitchFamily="18" charset="0"/>
              <a:ea typeface="Cambria" panose="02040503050406030204" pitchFamily="18" charset="0"/>
            </a:endParaRPr>
          </a:p>
          <a:p>
            <a:pPr algn="ctr">
              <a:buNone/>
              <a:defRPr/>
            </a:pPr>
            <a:r>
              <a:rPr lang="hu-HU" altLang="hu-HU" dirty="0">
                <a:solidFill>
                  <a:schemeClr val="tx2"/>
                </a:solidFill>
                <a:latin typeface="Cambria" panose="02040503050406030204" pitchFamily="18" charset="0"/>
                <a:ea typeface="Cambria" panose="02040503050406030204" pitchFamily="18" charset="0"/>
              </a:rPr>
              <a:t>dr. Amberg Eszter</a:t>
            </a:r>
          </a:p>
          <a:p>
            <a:pPr marL="0" indent="0" algn="ctr">
              <a:buNone/>
              <a:defRPr/>
            </a:pPr>
            <a:r>
              <a:rPr lang="hu-HU" altLang="hu-HU" dirty="0">
                <a:solidFill>
                  <a:schemeClr val="tx2"/>
                </a:solidFill>
                <a:latin typeface="Cambria" panose="02040503050406030204" pitchFamily="18" charset="0"/>
                <a:ea typeface="Cambria" panose="02040503050406030204" pitchFamily="18" charset="0"/>
              </a:rPr>
              <a:t>Országos Széchényi Könyvtár</a:t>
            </a:r>
          </a:p>
          <a:p>
            <a:pPr algn="ctr">
              <a:buNone/>
              <a:defRPr/>
            </a:pPr>
            <a:r>
              <a:rPr lang="hu-HU" altLang="hu-HU" dirty="0">
                <a:solidFill>
                  <a:schemeClr val="tx2"/>
                </a:solidFill>
                <a:latin typeface="Cambria" panose="02040503050406030204" pitchFamily="18" charset="0"/>
                <a:ea typeface="Cambria" panose="02040503050406030204" pitchFamily="18" charset="0"/>
              </a:rPr>
              <a:t>jogi főigazgató-helyettes</a:t>
            </a:r>
          </a:p>
          <a:p>
            <a:pPr marL="0" indent="0" algn="ctr">
              <a:buNone/>
              <a:defRPr/>
            </a:pPr>
            <a:endParaRPr lang="hu-HU" altLang="hu-HU" dirty="0">
              <a:solidFill>
                <a:schemeClr val="tx2"/>
              </a:solidFill>
              <a:latin typeface="Cambria" panose="02040503050406030204" pitchFamily="18" charset="0"/>
              <a:ea typeface="Cambria" panose="02040503050406030204" pitchFamily="18" charset="0"/>
            </a:endParaRPr>
          </a:p>
          <a:p>
            <a:pPr algn="ctr">
              <a:buNone/>
              <a:defRPr/>
            </a:pPr>
            <a:r>
              <a:rPr lang="hu-HU" altLang="hu-HU" dirty="0">
                <a:solidFill>
                  <a:schemeClr val="tx2"/>
                </a:solidFill>
                <a:latin typeface="Cambria" panose="02040503050406030204" pitchFamily="18" charset="0"/>
                <a:ea typeface="Cambria" panose="02040503050406030204" pitchFamily="18" charset="0"/>
              </a:rPr>
              <a:t>amberg.eszter@oszk.hu</a:t>
            </a:r>
          </a:p>
          <a:p>
            <a:pPr marL="0" indent="0" algn="ctr">
              <a:buNone/>
            </a:pPr>
            <a:endParaRPr lang="hu-HU" dirty="0">
              <a:solidFill>
                <a:schemeClr val="tx2"/>
              </a:solidFill>
              <a:latin typeface="+mj-lt"/>
            </a:endParaRPr>
          </a:p>
        </p:txBody>
      </p:sp>
    </p:spTree>
    <p:extLst>
      <p:ext uri="{BB962C8B-B14F-4D97-AF65-F5344CB8AC3E}">
        <p14:creationId xmlns:p14="http://schemas.microsoft.com/office/powerpoint/2010/main" val="804896137"/>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um" ma:contentTypeID="0x010100F92726E41D0C0A4CBDD22B736E03BBBD" ma:contentTypeVersion="24" ma:contentTypeDescription="Új dokumentum létrehozása." ma:contentTypeScope="" ma:versionID="7b551814e1cd0cee6db24533d538756e">
  <xsd:schema xmlns:xsd="http://www.w3.org/2001/XMLSchema" xmlns:xs="http://www.w3.org/2001/XMLSchema" xmlns:p="http://schemas.microsoft.com/office/2006/metadata/properties" xmlns:ns2="93b5c331-b593-45c8-bc88-1fbe7339d1d1" xmlns:ns3="6e005a41-a88f-4441-9026-a30c18d93dfc" targetNamespace="http://schemas.microsoft.com/office/2006/metadata/properties" ma:root="true" ma:fieldsID="04c4eb6dd1ecaa7aa4b311b4b41caf2e" ns2:_="" ns3:_="">
    <xsd:import namespace="93b5c331-b593-45c8-bc88-1fbe7339d1d1"/>
    <xsd:import namespace="6e005a41-a88f-4441-9026-a30c18d93df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MediaServiceAutoKeyPoints" minOccurs="0"/>
                <xsd:element ref="ns3:MediaServiceKeyPoint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b5c331-b593-45c8-bc88-1fbe7339d1d1" elementFormDefault="qualified">
    <xsd:import namespace="http://schemas.microsoft.com/office/2006/documentManagement/types"/>
    <xsd:import namespace="http://schemas.microsoft.com/office/infopath/2007/PartnerControls"/>
    <xsd:element name="SharedWithUsers" ma:index="8" nillable="true" ma:displayName="Résztvevők"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Megosztva részletekkel" ma:internalName="SharedWithDetails" ma:readOnly="true">
      <xsd:simpleType>
        <xsd:restriction base="dms:Note">
          <xsd:maxLength value="255"/>
        </xsd:restriction>
      </xsd:simpleType>
    </xsd:element>
    <xsd:element name="TaxCatchAll" ma:index="21" nillable="true" ma:displayName="Taxonomy Catch All Column" ma:hidden="true" ma:list="{6df92d23-1df1-4a1d-b97b-a789efe684ea}" ma:internalName="TaxCatchAll" ma:showField="CatchAllData" ma:web="93b5c331-b593-45c8-bc88-1fbe7339d1d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e005a41-a88f-4441-9026-a30c18d93df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Képcímkék" ma:readOnly="false" ma:fieldId="{5cf76f15-5ced-4ddc-b409-7134ff3c332f}" ma:taxonomyMulti="true" ma:sspId="59951ad8-fa53-4395-b2e0-9b93736b1c91"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e005a41-a88f-4441-9026-a30c18d93dfc">
      <Terms xmlns="http://schemas.microsoft.com/office/infopath/2007/PartnerControls"/>
    </lcf76f155ced4ddcb4097134ff3c332f>
    <TaxCatchAll xmlns="93b5c331-b593-45c8-bc88-1fbe7339d1d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E82920-1E11-4FB8-81AA-21DC61988FED}">
  <ds:schemaRefs>
    <ds:schemaRef ds:uri="6e005a41-a88f-4441-9026-a30c18d93dfc"/>
    <ds:schemaRef ds:uri="93b5c331-b593-45c8-bc88-1fbe7339d1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E3EAF31-5C58-49E6-9613-790C083D8942}">
  <ds:schemaRefs>
    <ds:schemaRef ds:uri="http://purl.org/dc/elements/1.1/"/>
    <ds:schemaRef ds:uri="http://purl.org/dc/dcmitype/"/>
    <ds:schemaRef ds:uri="http://schemas.microsoft.com/office/2006/documentManagement/types"/>
    <ds:schemaRef ds:uri="http://www.w3.org/XML/1998/namespace"/>
    <ds:schemaRef ds:uri="http://schemas.microsoft.com/office/2006/metadata/properties"/>
    <ds:schemaRef ds:uri="http://purl.org/dc/terms/"/>
    <ds:schemaRef ds:uri="http://schemas.microsoft.com/office/infopath/2007/PartnerControls"/>
    <ds:schemaRef ds:uri="http://schemas.openxmlformats.org/package/2006/metadata/core-properties"/>
    <ds:schemaRef ds:uri="6e005a41-a88f-4441-9026-a30c18d93dfc"/>
    <ds:schemaRef ds:uri="93b5c331-b593-45c8-bc88-1fbe7339d1d1"/>
  </ds:schemaRefs>
</ds:datastoreItem>
</file>

<file path=customXml/itemProps3.xml><?xml version="1.0" encoding="utf-8"?>
<ds:datastoreItem xmlns:ds="http://schemas.openxmlformats.org/officeDocument/2006/customXml" ds:itemID="{57EC6D0C-E360-47DF-9804-90B13231E5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198</TotalTime>
  <Words>2581</Words>
  <Application>Microsoft Office PowerPoint</Application>
  <PresentationFormat>Szélesvásznú</PresentationFormat>
  <Paragraphs>112</Paragraphs>
  <Slides>12</Slides>
  <Notes>0</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12</vt:i4>
      </vt:variant>
    </vt:vector>
  </HeadingPairs>
  <TitlesOfParts>
    <vt:vector size="19" baseType="lpstr">
      <vt:lpstr>Arial</vt:lpstr>
      <vt:lpstr>Book Antiqua</vt:lpstr>
      <vt:lpstr>Calibri</vt:lpstr>
      <vt:lpstr>Calibri Light</vt:lpstr>
      <vt:lpstr>Cambria</vt:lpstr>
      <vt:lpstr>Times New Roman</vt:lpstr>
      <vt:lpstr>Office-téma</vt:lpstr>
      <vt:lpstr>   A szerzői jogról szóló 1999. évi LXXVI. törvény (Szjt.) legutóbbi módosítása </vt:lpstr>
      <vt:lpstr>Szjt. 33/A. § (1) bek.</vt:lpstr>
      <vt:lpstr>Szjt. 33/A. § (2) bek.</vt:lpstr>
      <vt:lpstr>Szjt. 35. § (1) bek.</vt:lpstr>
      <vt:lpstr>Szjt. 35. § (4) – (4a) bek.</vt:lpstr>
      <vt:lpstr>Szjt. 35/A. § (1) – (3) bek.</vt:lpstr>
      <vt:lpstr>OOC művek felhasználása</vt:lpstr>
      <vt:lpstr>OOC művek felhasználása</vt:lpstr>
      <vt:lpstr>OOC művek felhasználása</vt:lpstr>
      <vt:lpstr>Szjt. 45. §</vt:lpstr>
      <vt:lpstr>Munkaviszonyban vagy más hasonló jogviszonyban létrehozott mű</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user</dc:creator>
  <cp:lastModifiedBy>Amberg Eszter, dr.</cp:lastModifiedBy>
  <cp:revision>19</cp:revision>
  <dcterms:created xsi:type="dcterms:W3CDTF">2021-04-22T08:34:32Z</dcterms:created>
  <dcterms:modified xsi:type="dcterms:W3CDTF">2022-12-21T08:24:01Z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0x010100F92726E41D0C0A4CBDD22B736E03BBBD</vt:lpwstr>
  </property>
  <property fmtid="{D5CDD505-2E9C-101B-9397-08002B2CF9AE}" pid="3" name="MediaServiceImageTags">
    <vt:lpwstr/>
  </property>
</Properties>
</file>