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0" r:id="rId10"/>
    <p:sldId id="261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875D-71B7-42A6-9194-B310D544B038}" type="datetimeFigureOut">
              <a:rPr lang="hu-HU" smtClean="0"/>
              <a:pPr/>
              <a:t>2023. 05. 16.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E69FE-8716-47A4-B3DE-CD2B56F662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875D-71B7-42A6-9194-B310D544B038}" type="datetimeFigureOut">
              <a:rPr lang="hu-HU" smtClean="0"/>
              <a:pPr/>
              <a:t>2023. 05. 16.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E69FE-8716-47A4-B3DE-CD2B56F662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875D-71B7-42A6-9194-B310D544B038}" type="datetimeFigureOut">
              <a:rPr lang="hu-HU" smtClean="0"/>
              <a:pPr/>
              <a:t>2023. 05. 16.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E69FE-8716-47A4-B3DE-CD2B56F662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875D-71B7-42A6-9194-B310D544B038}" type="datetimeFigureOut">
              <a:rPr lang="hu-HU" smtClean="0"/>
              <a:pPr/>
              <a:t>2023. 05. 16.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E69FE-8716-47A4-B3DE-CD2B56F662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875D-71B7-42A6-9194-B310D544B038}" type="datetimeFigureOut">
              <a:rPr lang="hu-HU" smtClean="0"/>
              <a:pPr/>
              <a:t>2023. 05. 16.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E69FE-8716-47A4-B3DE-CD2B56F662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875D-71B7-42A6-9194-B310D544B038}" type="datetimeFigureOut">
              <a:rPr lang="hu-HU" smtClean="0"/>
              <a:pPr/>
              <a:t>2023. 05. 16.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E69FE-8716-47A4-B3DE-CD2B56F662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875D-71B7-42A6-9194-B310D544B038}" type="datetimeFigureOut">
              <a:rPr lang="hu-HU" smtClean="0"/>
              <a:pPr/>
              <a:t>2023. 05. 16.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E69FE-8716-47A4-B3DE-CD2B56F662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875D-71B7-42A6-9194-B310D544B038}" type="datetimeFigureOut">
              <a:rPr lang="hu-HU" smtClean="0"/>
              <a:pPr/>
              <a:t>2023. 05. 16.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E69FE-8716-47A4-B3DE-CD2B56F662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 sarkán kerekítve levágott téglalap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erékszögű háromszög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875D-71B7-42A6-9194-B310D544B038}" type="datetimeFigureOut">
              <a:rPr lang="hu-HU" smtClean="0"/>
              <a:pPr/>
              <a:t>2023. 05. 16.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7AE69FE-8716-47A4-B3DE-CD2B56F6621B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Szabadkézi sokszö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zabadkézi sokszö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875D-71B7-42A6-9194-B310D544B038}" type="datetimeFigureOut">
              <a:rPr lang="hu-HU" smtClean="0"/>
              <a:pPr/>
              <a:t>2023. 05. 16.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E69FE-8716-47A4-B3DE-CD2B56F662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875D-71B7-42A6-9194-B310D544B038}" type="datetimeFigureOut">
              <a:rPr lang="hu-HU" smtClean="0"/>
              <a:pPr/>
              <a:t>2023. 05. 16.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E69FE-8716-47A4-B3DE-CD2B56F662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D6875D-71B7-42A6-9194-B310D544B038}" type="datetimeFigureOut">
              <a:rPr lang="hu-HU" smtClean="0"/>
              <a:pPr/>
              <a:t>2023. 05. 16.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7AE69FE-8716-47A4-B3DE-CD2B56F6621B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mailto:vandorgyules.tatabanya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57290" y="5786454"/>
            <a:ext cx="6400800" cy="928694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hu-HU" sz="4800" dirty="0" smtClean="0"/>
              <a:t>2023. </a:t>
            </a:r>
            <a:r>
              <a:rPr lang="hu-HU" sz="4800" dirty="0" smtClean="0"/>
              <a:t>május </a:t>
            </a:r>
            <a:r>
              <a:rPr lang="hu-HU" sz="4800" dirty="0" smtClean="0"/>
              <a:t>17. </a:t>
            </a:r>
            <a:r>
              <a:rPr lang="hu-HU" dirty="0" smtClean="0"/>
              <a:t>						</a:t>
            </a:r>
            <a:r>
              <a:rPr lang="hu-HU" sz="4400" dirty="0" smtClean="0"/>
              <a:t> Készítette: </a:t>
            </a:r>
            <a:r>
              <a:rPr lang="hu-HU" sz="4400" dirty="0" err="1" smtClean="0"/>
              <a:t>Márku</a:t>
            </a:r>
            <a:r>
              <a:rPr lang="hu-HU" sz="4400" dirty="0" smtClean="0"/>
              <a:t> Mónika</a:t>
            </a:r>
          </a:p>
          <a:p>
            <a:pPr algn="r"/>
            <a:r>
              <a:rPr lang="hu-HU" sz="4400" dirty="0" smtClean="0"/>
              <a:t>i</a:t>
            </a:r>
            <a:r>
              <a:rPr lang="hu-HU" sz="4400" dirty="0" smtClean="0"/>
              <a:t>gazgató-helyettes</a:t>
            </a:r>
            <a:endParaRPr lang="hu-HU" sz="4400" dirty="0" smtClean="0"/>
          </a:p>
          <a:p>
            <a:pPr algn="r"/>
            <a:r>
              <a:rPr lang="hu-HU" sz="4400" dirty="0" smtClean="0"/>
              <a:t>TMJV József Attila Könyvtár</a:t>
            </a:r>
          </a:p>
          <a:p>
            <a:pPr algn="r"/>
            <a:r>
              <a:rPr lang="hu-HU" sz="4400" dirty="0" smtClean="0"/>
              <a:t>2800 Tatabánya, Fő tér 2.</a:t>
            </a:r>
            <a:endParaRPr lang="hu-HU" sz="4400" dirty="0"/>
          </a:p>
        </p:txBody>
      </p:sp>
      <p:pic>
        <p:nvPicPr>
          <p:cNvPr id="4" name="Kép 3" descr="VGY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714356"/>
            <a:ext cx="4401165" cy="1524213"/>
          </a:xfrm>
          <a:prstGeom prst="rect">
            <a:avLst/>
          </a:prstGeom>
        </p:spPr>
      </p:pic>
      <p:pic>
        <p:nvPicPr>
          <p:cNvPr id="5" name="Kép 4" descr="VGY_logo_Tatabany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2714620"/>
            <a:ext cx="4353533" cy="2676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/>
          <a:p>
            <a:r>
              <a:rPr lang="hu-HU" sz="3600" dirty="0" smtClean="0"/>
              <a:t>https://mkevandorgyules.hu/koszontok/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hu-HU" dirty="0" smtClean="0"/>
              <a:t>Menüpont – Köszöntő</a:t>
            </a:r>
          </a:p>
          <a:p>
            <a:pPr marL="514350" indent="-514350">
              <a:buNone/>
            </a:pPr>
            <a:r>
              <a:rPr lang="hu-HU" dirty="0" smtClean="0"/>
              <a:t>Ide kerülnek: </a:t>
            </a:r>
          </a:p>
          <a:p>
            <a:pPr marL="514350" indent="-514350"/>
            <a:r>
              <a:rPr lang="hu-HU" dirty="0" smtClean="0"/>
              <a:t>polgármesteri köszöntő</a:t>
            </a:r>
          </a:p>
          <a:p>
            <a:pPr marL="514350" indent="-514350"/>
            <a:r>
              <a:rPr lang="hu-HU" dirty="0" smtClean="0"/>
              <a:t>MKE elnökének köszöntője</a:t>
            </a:r>
          </a:p>
          <a:p>
            <a:pPr marL="514350" indent="-514350"/>
            <a:r>
              <a:rPr lang="hu-HU" dirty="0" err="1" smtClean="0"/>
              <a:t>Edutus</a:t>
            </a:r>
            <a:r>
              <a:rPr lang="hu-HU" dirty="0" smtClean="0"/>
              <a:t> Egyetem rektorának köszöntője</a:t>
            </a:r>
          </a:p>
          <a:p>
            <a:pPr marL="514350" indent="-514350"/>
            <a:r>
              <a:rPr lang="hu-HU" dirty="0" smtClean="0"/>
              <a:t>TMJV József Attila Könyvtár igazgatójának </a:t>
            </a:r>
            <a:r>
              <a:rPr lang="hu-HU" dirty="0" smtClean="0"/>
              <a:t>köszöntője - </a:t>
            </a:r>
            <a:r>
              <a:rPr lang="hu-HU" b="1" i="1" dirty="0" smtClean="0"/>
              <a:t>felkerült</a:t>
            </a:r>
            <a:endParaRPr lang="hu-HU" b="1" i="1" dirty="0" smtClean="0"/>
          </a:p>
          <a:p>
            <a:pPr marL="514350" indent="-514350">
              <a:buNone/>
            </a:pPr>
            <a:r>
              <a:rPr lang="hu-HU" dirty="0" smtClean="0"/>
              <a:t>			</a:t>
            </a:r>
            <a:endParaRPr lang="hu-H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https://mkevandorgyules.hu/tatabanya-2023/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2. Menüpont – Tatabánya</a:t>
            </a:r>
          </a:p>
          <a:p>
            <a:pPr>
              <a:buNone/>
            </a:pPr>
            <a:r>
              <a:rPr lang="hu-HU" dirty="0" err="1" smtClean="0"/>
              <a:t>-rövid</a:t>
            </a:r>
            <a:r>
              <a:rPr lang="hu-HU" dirty="0" smtClean="0"/>
              <a:t> bemutatása a városnak és a megújuló könyvtárnak</a:t>
            </a:r>
          </a:p>
          <a:p>
            <a:pPr>
              <a:buNone/>
            </a:pPr>
            <a:r>
              <a:rPr lang="hu-HU" dirty="0" smtClean="0"/>
              <a:t>- 10 perc 45 másodperces video a </a:t>
            </a:r>
            <a:r>
              <a:rPr lang="hu-HU" dirty="0" err="1" smtClean="0"/>
              <a:t>Drón</a:t>
            </a:r>
            <a:r>
              <a:rPr lang="hu-HU" dirty="0" smtClean="0"/>
              <a:t> Tatabánya legjobb felvételeiből, mely bemutatja a várost, annak természeti, épített környezetét, kulturális és oktatási intézményeit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https://mkevandorgyules.hu/attekinto-program-2023/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3. Menüpont – </a:t>
            </a:r>
            <a:r>
              <a:rPr lang="hu-HU" dirty="0" smtClean="0"/>
              <a:t>Program (Áttekintő program)</a:t>
            </a:r>
            <a:endParaRPr lang="hu-HU" dirty="0" smtClean="0"/>
          </a:p>
          <a:p>
            <a:pPr lvl="1"/>
            <a:r>
              <a:rPr lang="hu-HU" dirty="0" err="1" smtClean="0"/>
              <a:t>Almenük</a:t>
            </a:r>
            <a:r>
              <a:rPr lang="hu-HU" dirty="0" smtClean="0"/>
              <a:t>: </a:t>
            </a:r>
          </a:p>
          <a:p>
            <a:pPr lvl="3"/>
            <a:r>
              <a:rPr lang="hu-HU" dirty="0" smtClean="0"/>
              <a:t>Szakmai </a:t>
            </a:r>
            <a:r>
              <a:rPr lang="hu-HU" dirty="0" smtClean="0"/>
              <a:t>programok</a:t>
            </a:r>
          </a:p>
          <a:p>
            <a:pPr lvl="3"/>
            <a:r>
              <a:rPr lang="hu-HU" dirty="0" smtClean="0"/>
              <a:t>Szekcióülések</a:t>
            </a:r>
          </a:p>
          <a:p>
            <a:pPr lvl="3"/>
            <a:r>
              <a:rPr lang="hu-HU" dirty="0" smtClean="0"/>
              <a:t>Szakmai kiállítás</a:t>
            </a:r>
          </a:p>
          <a:p>
            <a:pPr lvl="3"/>
            <a:r>
              <a:rPr lang="hu-HU" dirty="0" smtClean="0"/>
              <a:t>Kulturális programok</a:t>
            </a:r>
          </a:p>
          <a:p>
            <a:pPr lvl="3"/>
            <a:r>
              <a:rPr lang="hu-HU" dirty="0" smtClean="0"/>
              <a:t>Kiegészítő programok</a:t>
            </a:r>
          </a:p>
          <a:p>
            <a:pPr lvl="3"/>
            <a:r>
              <a:rPr lang="hu-HU" dirty="0" smtClean="0"/>
              <a:t>Baráti találkozó</a:t>
            </a:r>
          </a:p>
          <a:p>
            <a:pPr lvl="1"/>
            <a:endParaRPr lang="hu-H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hu-HU" sz="3600" dirty="0" smtClean="0"/>
              <a:t>https://mkevandorgyules.hu/attekinto-program-2023</a:t>
            </a:r>
            <a:r>
              <a:rPr lang="hu-HU" sz="2800" dirty="0" smtClean="0"/>
              <a:t>/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71736" y="1500174"/>
            <a:ext cx="4614866" cy="500066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hu-HU" sz="1700" b="1" u="sng" dirty="0" smtClean="0"/>
              <a:t>0. nap - 2023. július 12. – SZERDA</a:t>
            </a:r>
          </a:p>
          <a:p>
            <a:pPr>
              <a:buNone/>
            </a:pPr>
            <a:r>
              <a:rPr lang="hu-HU" sz="1400" b="1" dirty="0" smtClean="0"/>
              <a:t>12:00–18:00 Regisztráció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i="1" dirty="0" smtClean="0"/>
              <a:t>Helyszín: József Attila Könyvtár, kávézó</a:t>
            </a:r>
          </a:p>
          <a:p>
            <a:pPr>
              <a:buNone/>
            </a:pPr>
            <a:r>
              <a:rPr lang="hu-HU" sz="1400" b="1" dirty="0" smtClean="0"/>
              <a:t>13:00, 14:00, 15:00 Könyvtártúra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i="1" dirty="0" smtClean="0"/>
              <a:t>Helyszín: József Attila Könyvtár, aula</a:t>
            </a:r>
          </a:p>
          <a:p>
            <a:pPr>
              <a:buNone/>
            </a:pPr>
            <a:r>
              <a:rPr lang="hu-HU" sz="1400" b="1" dirty="0" smtClean="0"/>
              <a:t>13:00, 15:00 Levendulás barkácsolás </a:t>
            </a:r>
            <a:r>
              <a:rPr lang="hu-HU" sz="1400" b="1" dirty="0" smtClean="0"/>
              <a:t>Pákai </a:t>
            </a:r>
            <a:r>
              <a:rPr lang="hu-HU" sz="1400" b="1" dirty="0" smtClean="0"/>
              <a:t>Tímeával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i="1" dirty="0" smtClean="0"/>
              <a:t>Helyszín: József Attila Könyvtár, terasz</a:t>
            </a:r>
          </a:p>
          <a:p>
            <a:pPr>
              <a:buNone/>
            </a:pPr>
            <a:r>
              <a:rPr lang="hu-HU" sz="1400" b="1" dirty="0" smtClean="0"/>
              <a:t>13:00, 15:00 Gyöngyös barkácsolás </a:t>
            </a:r>
            <a:r>
              <a:rPr lang="hu-HU" sz="1400" b="1" dirty="0" err="1" smtClean="0"/>
              <a:t>Suller</a:t>
            </a:r>
            <a:r>
              <a:rPr lang="hu-HU" sz="1400" b="1" dirty="0" smtClean="0"/>
              <a:t> Ildikóval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i="1" dirty="0" smtClean="0"/>
              <a:t>Helyszín: József Attila Könyvtár, földszinti olvasótér</a:t>
            </a:r>
          </a:p>
          <a:p>
            <a:pPr>
              <a:buNone/>
            </a:pPr>
            <a:r>
              <a:rPr lang="hu-HU" sz="1400" b="1" dirty="0" smtClean="0"/>
              <a:t>14:00–18:00 JAJ Klub – Társasjáték bemutató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i="1" dirty="0" smtClean="0"/>
              <a:t>Helyszín: József Attila Könyvtár, terasz</a:t>
            </a:r>
          </a:p>
          <a:p>
            <a:pPr>
              <a:buNone/>
            </a:pPr>
            <a:r>
              <a:rPr lang="hu-HU" sz="1400" b="1" dirty="0" smtClean="0"/>
              <a:t>15:00 Öreg-tó kerekezés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i="1" dirty="0" smtClean="0"/>
              <a:t>Indulás az Esély Bp. Alapítvány parkolójából</a:t>
            </a:r>
          </a:p>
          <a:p>
            <a:pPr>
              <a:buNone/>
            </a:pPr>
            <a:r>
              <a:rPr lang="hu-HU" sz="1400" b="1" dirty="0" smtClean="0"/>
              <a:t>13:00, 14:00, 15:00 </a:t>
            </a:r>
            <a:r>
              <a:rPr lang="hu-HU" sz="1400" b="1" dirty="0" err="1" smtClean="0"/>
              <a:t>Ökszabadulódoboz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i="1" dirty="0" smtClean="0"/>
              <a:t>Helyszín: József Attila Könyvtár, földszinti olvasótér</a:t>
            </a:r>
          </a:p>
          <a:p>
            <a:pPr>
              <a:buNone/>
            </a:pPr>
            <a:r>
              <a:rPr lang="hu-HU" sz="1400" b="1" dirty="0" smtClean="0"/>
              <a:t>15:00–22:00 Piknik a teraszon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i="1" dirty="0" smtClean="0"/>
              <a:t>Helyszín: József Attila Könyvtár, terasz</a:t>
            </a:r>
          </a:p>
          <a:p>
            <a:pPr>
              <a:buNone/>
            </a:pPr>
            <a:r>
              <a:rPr lang="hu-HU" sz="1400" b="1" dirty="0" smtClean="0"/>
              <a:t>16:00 </a:t>
            </a:r>
            <a:r>
              <a:rPr lang="hu-HU" sz="1400" b="1" dirty="0" err="1" smtClean="0"/>
              <a:t>Helios</a:t>
            </a:r>
            <a:r>
              <a:rPr lang="hu-HU" sz="1400" b="1" dirty="0" smtClean="0"/>
              <a:t> fotóklub A könyv c. kiállításának</a:t>
            </a:r>
          </a:p>
          <a:p>
            <a:pPr>
              <a:buNone/>
            </a:pPr>
            <a:r>
              <a:rPr lang="hu-HU" sz="1400" b="1" dirty="0" smtClean="0"/>
              <a:t>           megnyitója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i="1" dirty="0" smtClean="0"/>
              <a:t>Helyszín: József Attila Könyvtár, galéria</a:t>
            </a:r>
          </a:p>
          <a:p>
            <a:pPr>
              <a:buNone/>
            </a:pPr>
            <a:r>
              <a:rPr lang="hu-HU" sz="1400" b="1" dirty="0" smtClean="0"/>
              <a:t>16:00 Legendás filmek, legendás helyszínek</a:t>
            </a:r>
          </a:p>
          <a:p>
            <a:pPr>
              <a:buNone/>
            </a:pPr>
            <a:r>
              <a:rPr lang="hu-HU" sz="1400" b="1" dirty="0" smtClean="0"/>
              <a:t>	    – </a:t>
            </a:r>
            <a:r>
              <a:rPr lang="hu-HU" sz="1400" b="1" dirty="0" err="1" smtClean="0"/>
              <a:t>Cserteg</a:t>
            </a:r>
            <a:r>
              <a:rPr lang="hu-HU" sz="1400" b="1" dirty="0" smtClean="0"/>
              <a:t> István előadása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i="1" dirty="0" smtClean="0"/>
              <a:t>Helyszín: József Attila Könyvtár, oktatóterem</a:t>
            </a:r>
          </a:p>
          <a:p>
            <a:pPr>
              <a:buNone/>
            </a:pPr>
            <a:r>
              <a:rPr lang="hu-HU" sz="1400" b="1" dirty="0" smtClean="0"/>
              <a:t>17:30–18:30Vacsora</a:t>
            </a:r>
            <a:br>
              <a:rPr lang="hu-HU" sz="1400" b="1" dirty="0" smtClean="0"/>
            </a:br>
            <a:r>
              <a:rPr lang="hu-HU" sz="1400" i="1" dirty="0" smtClean="0"/>
              <a:t>Helyszín: </a:t>
            </a:r>
            <a:r>
              <a:rPr lang="hu-HU" sz="1400" i="1" dirty="0" err="1" smtClean="0"/>
              <a:t>Edutus</a:t>
            </a:r>
            <a:r>
              <a:rPr lang="hu-HU" sz="1400" i="1" dirty="0" smtClean="0"/>
              <a:t> Egyetem “A” épület</a:t>
            </a:r>
          </a:p>
          <a:p>
            <a:pPr>
              <a:buNone/>
            </a:pPr>
            <a:r>
              <a:rPr lang="hu-HU" sz="1400" b="1" dirty="0" smtClean="0"/>
              <a:t>19:00 </a:t>
            </a:r>
            <a:r>
              <a:rPr lang="hu-HU" sz="1400" b="1" dirty="0" err="1" smtClean="0"/>
              <a:t>Seamróg</a:t>
            </a:r>
            <a:r>
              <a:rPr lang="hu-HU" sz="1400" b="1" dirty="0" smtClean="0"/>
              <a:t> ír kocsmazene</a:t>
            </a:r>
            <a:br>
              <a:rPr lang="hu-HU" sz="1400" b="1" dirty="0" smtClean="0"/>
            </a:br>
            <a:r>
              <a:rPr lang="hu-HU" sz="1400" i="1" dirty="0" smtClean="0"/>
              <a:t>Helyszín: József Attila Könyvtár, terasz</a:t>
            </a:r>
            <a:endParaRPr lang="hu-HU" sz="1400" dirty="0" smtClean="0"/>
          </a:p>
          <a:p>
            <a:pPr>
              <a:buNone/>
            </a:pPr>
            <a:endParaRPr lang="hu-HU" dirty="0"/>
          </a:p>
        </p:txBody>
      </p:sp>
      <p:sp>
        <p:nvSpPr>
          <p:cNvPr id="4" name="Tartalom helye 2"/>
          <p:cNvSpPr txBox="1">
            <a:spLocks/>
          </p:cNvSpPr>
          <p:nvPr/>
        </p:nvSpPr>
        <p:spPr>
          <a:xfrm>
            <a:off x="4786314" y="1071546"/>
            <a:ext cx="4186238" cy="528641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https://mkevandorgyules.hu/attekinto-program-2023/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3900486" cy="4636792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None/>
            </a:pPr>
            <a:r>
              <a:rPr lang="hu-HU" sz="2800" b="1" u="sng" dirty="0" smtClean="0"/>
              <a:t>1. nap - 2023. július 13. – CSÜTÖRTÖK</a:t>
            </a:r>
          </a:p>
          <a:p>
            <a:pPr marL="514350" indent="-514350">
              <a:buNone/>
            </a:pPr>
            <a:endParaRPr lang="hu-HU" b="1" dirty="0" smtClean="0"/>
          </a:p>
          <a:p>
            <a:pPr>
              <a:buNone/>
            </a:pPr>
            <a:r>
              <a:rPr lang="hu-HU" b="1" dirty="0" smtClean="0"/>
              <a:t>8:00–18:00 Regisztráció</a:t>
            </a:r>
            <a:br>
              <a:rPr lang="hu-HU" b="1" dirty="0" smtClean="0"/>
            </a:br>
            <a:r>
              <a:rPr lang="hu-HU" i="1" dirty="0" smtClean="0"/>
              <a:t>Helyszín: József Attila Könyvtár, kávézó</a:t>
            </a:r>
          </a:p>
          <a:p>
            <a:pPr>
              <a:buNone/>
            </a:pPr>
            <a:r>
              <a:rPr lang="hu-HU" b="1" dirty="0" smtClean="0"/>
              <a:t>7:30–9:30 Reggeli</a:t>
            </a:r>
          </a:p>
          <a:p>
            <a:pPr>
              <a:buNone/>
            </a:pPr>
            <a:r>
              <a:rPr lang="hu-HU" b="1" dirty="0" smtClean="0"/>
              <a:t>9:00-17:00 Újvárosi kalandtúra</a:t>
            </a:r>
            <a:br>
              <a:rPr lang="hu-HU" b="1" dirty="0" smtClean="0"/>
            </a:br>
            <a:r>
              <a:rPr lang="hu-HU" i="1" dirty="0" smtClean="0"/>
              <a:t>Indulás a József Attila Könyvtár aulájából</a:t>
            </a:r>
          </a:p>
          <a:p>
            <a:pPr>
              <a:buNone/>
            </a:pPr>
            <a:r>
              <a:rPr lang="hu-HU" b="1" dirty="0" smtClean="0"/>
              <a:t>9:00, 10:00,11:00 Könyvtártúra</a:t>
            </a:r>
            <a:br>
              <a:rPr lang="hu-HU" b="1" dirty="0" smtClean="0"/>
            </a:br>
            <a:r>
              <a:rPr lang="hu-HU" i="1" dirty="0" smtClean="0"/>
              <a:t>Helyszín: József Attila Könyvtár, aula</a:t>
            </a:r>
          </a:p>
          <a:p>
            <a:pPr>
              <a:buNone/>
            </a:pPr>
            <a:r>
              <a:rPr lang="hu-HU" b="1" dirty="0" smtClean="0"/>
              <a:t>9:00, 10:00, 11:00, 12:00 </a:t>
            </a:r>
            <a:r>
              <a:rPr lang="hu-HU" b="1" dirty="0" err="1" smtClean="0"/>
              <a:t>Ökoszabadulódoboz</a:t>
            </a:r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i="1" dirty="0" smtClean="0"/>
              <a:t>Helyszín: József Attila Könyvtár, földszinti olvasótér</a:t>
            </a:r>
          </a:p>
          <a:p>
            <a:pPr>
              <a:buNone/>
            </a:pPr>
            <a:r>
              <a:rPr lang="hu-HU" b="1" dirty="0" smtClean="0"/>
              <a:t>9:00-12:00 JAJ Klub – Társasjáték bemutató</a:t>
            </a:r>
            <a:br>
              <a:rPr lang="hu-HU" b="1" dirty="0" smtClean="0"/>
            </a:br>
            <a:r>
              <a:rPr lang="hu-HU" i="1" dirty="0" smtClean="0"/>
              <a:t>Helyszín: József Attila Könyvtár, terasz</a:t>
            </a:r>
          </a:p>
          <a:p>
            <a:pPr>
              <a:buNone/>
            </a:pPr>
            <a:r>
              <a:rPr lang="hu-HU" b="1" dirty="0" smtClean="0"/>
              <a:t>9:00-13:00 Bányászati és Ipari Skanzen látogatása</a:t>
            </a:r>
            <a:br>
              <a:rPr lang="hu-HU" b="1" dirty="0" smtClean="0"/>
            </a:br>
            <a:r>
              <a:rPr lang="hu-HU" i="1" dirty="0" smtClean="0"/>
              <a:t>Indulás a József Attila Könyvtár melletti parkolóból</a:t>
            </a:r>
          </a:p>
          <a:p>
            <a:pPr>
              <a:buNone/>
            </a:pPr>
            <a:r>
              <a:rPr lang="hu-HU" b="1" dirty="0" smtClean="0"/>
              <a:t>9:00-13:00 Tulipános Ház látogatása</a:t>
            </a:r>
          </a:p>
          <a:p>
            <a:pPr>
              <a:buNone/>
            </a:pPr>
            <a:r>
              <a:rPr lang="hu-HU" b="1" dirty="0" smtClean="0"/>
              <a:t>9:00-13:00 </a:t>
            </a:r>
            <a:r>
              <a:rPr lang="hu-HU" b="1" dirty="0" err="1" smtClean="0"/>
              <a:t>Via</a:t>
            </a:r>
            <a:r>
              <a:rPr lang="hu-HU" b="1" dirty="0" smtClean="0"/>
              <a:t> </a:t>
            </a:r>
            <a:r>
              <a:rPr lang="hu-HU" b="1" dirty="0" err="1" smtClean="0"/>
              <a:t>Ferrata</a:t>
            </a:r>
            <a:r>
              <a:rPr lang="hu-HU" b="1" dirty="0" smtClean="0"/>
              <a:t> a Kő-hegyen</a:t>
            </a:r>
          </a:p>
          <a:p>
            <a:pPr>
              <a:buNone/>
            </a:pPr>
            <a:r>
              <a:rPr lang="hu-HU" b="1" dirty="0" smtClean="0"/>
              <a:t>9:00-17:00 Szűrőbusz</a:t>
            </a:r>
            <a:br>
              <a:rPr lang="hu-HU" b="1" dirty="0" smtClean="0"/>
            </a:br>
            <a:r>
              <a:rPr lang="hu-HU" i="1" dirty="0" smtClean="0"/>
              <a:t>Helyszín: József Attila Könyvtár, </a:t>
            </a:r>
            <a:r>
              <a:rPr lang="hu-HU" i="1" dirty="0" err="1" smtClean="0"/>
              <a:t>könyvtár</a:t>
            </a:r>
            <a:r>
              <a:rPr lang="hu-HU" i="1" dirty="0" smtClean="0"/>
              <a:t> melletti parkoló</a:t>
            </a:r>
          </a:p>
          <a:p>
            <a:pPr>
              <a:buNone/>
            </a:pPr>
            <a:r>
              <a:rPr lang="hu-HU" b="1" dirty="0" smtClean="0"/>
              <a:t>9:00, 11:00 Textiltáska díszítés </a:t>
            </a:r>
            <a:r>
              <a:rPr lang="hu-HU" b="1" dirty="0" err="1" smtClean="0"/>
              <a:t>Zantleitner</a:t>
            </a:r>
            <a:r>
              <a:rPr lang="hu-HU" b="1" dirty="0" smtClean="0"/>
              <a:t> Zsuzsival</a:t>
            </a:r>
            <a:br>
              <a:rPr lang="hu-HU" b="1" dirty="0" smtClean="0"/>
            </a:br>
            <a:r>
              <a:rPr lang="hu-HU" i="1" dirty="0" smtClean="0"/>
              <a:t>Helyszín: József Attila Könyvtár, földszinti olvasótér</a:t>
            </a:r>
          </a:p>
          <a:p>
            <a:pPr>
              <a:buNone/>
            </a:pPr>
            <a:r>
              <a:rPr lang="hu-HU" b="1" dirty="0" smtClean="0"/>
              <a:t>9:00, 11:00 Levendulás barkácsolás Pátkai Tímeával</a:t>
            </a:r>
            <a:br>
              <a:rPr lang="hu-HU" b="1" dirty="0" smtClean="0"/>
            </a:br>
            <a:r>
              <a:rPr lang="hu-HU" i="1" dirty="0" smtClean="0"/>
              <a:t>Helyszín: József Attila Könyvtár, terasz</a:t>
            </a:r>
          </a:p>
        </p:txBody>
      </p:sp>
      <p:sp>
        <p:nvSpPr>
          <p:cNvPr id="4" name="Tartalom helye 2"/>
          <p:cNvSpPr txBox="1">
            <a:spLocks/>
          </p:cNvSpPr>
          <p:nvPr/>
        </p:nvSpPr>
        <p:spPr>
          <a:xfrm>
            <a:off x="4357686" y="1928802"/>
            <a:ext cx="3900486" cy="4636792"/>
          </a:xfrm>
          <a:prstGeom prst="rect">
            <a:avLst/>
          </a:prstGeom>
        </p:spPr>
        <p:txBody>
          <a:bodyPr vert="horz">
            <a:normAutofit fontScale="47500" lnSpcReduction="2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hu-H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nap - 2023. július 13. – CSÜTÖRTÖK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hu-HU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10:00 Öreg-tó kerekezés10:00Sárkányhajózás az Öreg-tavon11:30–13:00Ebéd</a:t>
            </a:r>
            <a:b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Helyszín: </a:t>
            </a:r>
            <a:r>
              <a:rPr kumimoji="0" lang="hu-HU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Edutus</a:t>
            </a:r>
            <a:r>
              <a:rPr kumimoji="0" lang="hu-HU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Egyetem “A” épület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13:00 Szakmai kiállítás megnyitója</a:t>
            </a:r>
            <a:b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Helyszín:</a:t>
            </a: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kumimoji="0" lang="hu-HU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Edutus</a:t>
            </a:r>
            <a:r>
              <a:rPr kumimoji="0" lang="hu-HU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Egyetem Tatabányai Tagozat “B” épület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13:30 Sajtótájékoztató</a:t>
            </a:r>
            <a:b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Helyszín: </a:t>
            </a:r>
            <a:r>
              <a:rPr kumimoji="0" lang="hu-HU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Edutus</a:t>
            </a:r>
            <a:r>
              <a:rPr kumimoji="0" lang="hu-HU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Egyetem Tatabányai Tagozat “B” épület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14:00–17:00 Nyitó plenáris ülés</a:t>
            </a:r>
            <a:b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Helyszín: A Vértes Agorája</a:t>
            </a: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14:00-17:00Bányászati és Ipari Skanzen látogatása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14:00-17:00 Tulipános Ház látogatása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17:00-22:00 Piknik a teraszon</a:t>
            </a:r>
            <a:b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Helyszín: József Attila Könyvtár, terasz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17:30–18:30 Fogadás a meghívott vendégek részére</a:t>
            </a:r>
            <a:b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Helyszín: A Vértes </a:t>
            </a:r>
            <a:r>
              <a:rPr kumimoji="0" lang="hu-HU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Agórája</a:t>
            </a:r>
            <a:r>
              <a:rPr kumimoji="0" lang="hu-HU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/ József Attila Könyvtár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18:00–19:00 Vacsora</a:t>
            </a:r>
            <a:b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Helyszín: </a:t>
            </a:r>
            <a:r>
              <a:rPr kumimoji="0" lang="hu-HU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Edutus</a:t>
            </a:r>
            <a:r>
              <a:rPr kumimoji="0" lang="hu-HU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Egyetem “A” épület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19:00 </a:t>
            </a:r>
            <a:r>
              <a:rPr kumimoji="0" lang="hu-HU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Makám</a:t>
            </a: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lemezbemutató koncert</a:t>
            </a:r>
            <a:b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Helyszín: József Attila Könyvtár, terasz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20:00 Bakancsos koncert a Szelim-barlangban</a:t>
            </a:r>
            <a:b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Helyszín: Szelim barlang</a:t>
            </a:r>
            <a:endParaRPr kumimoji="0" lang="hu-H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hu-HU" sz="3600" dirty="0" smtClean="0"/>
              <a:t>https://mkevandorgyules.hu/attekinto-program-2023/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500174"/>
            <a:ext cx="4114800" cy="482442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hu-HU" sz="1400" b="1" u="sng" dirty="0" smtClean="0"/>
              <a:t>2. nap - 2023. július 14. – PÉNTEK</a:t>
            </a:r>
            <a:endParaRPr lang="hu-HU" sz="1400" u="sng" dirty="0" smtClean="0"/>
          </a:p>
          <a:p>
            <a:pPr>
              <a:buNone/>
            </a:pPr>
            <a:r>
              <a:rPr lang="hu-HU" sz="1200" b="1" dirty="0" smtClean="0"/>
              <a:t>8:00–13:00 Regisztráció</a:t>
            </a:r>
            <a:br>
              <a:rPr lang="hu-HU" sz="1200" b="1" dirty="0" smtClean="0"/>
            </a:br>
            <a:r>
              <a:rPr lang="hu-HU" sz="1200" i="1" dirty="0" smtClean="0"/>
              <a:t>Helyszín: József Attila Könyvtár, aula</a:t>
            </a:r>
          </a:p>
          <a:p>
            <a:pPr>
              <a:buNone/>
            </a:pPr>
            <a:r>
              <a:rPr lang="hu-HU" sz="1200" b="1" dirty="0" smtClean="0"/>
              <a:t>7:30–9:30 Reggeli</a:t>
            </a:r>
          </a:p>
          <a:p>
            <a:pPr>
              <a:buNone/>
            </a:pPr>
            <a:r>
              <a:rPr lang="hu-HU" sz="1200" b="1" dirty="0" smtClean="0"/>
              <a:t>8:30–10:00 </a:t>
            </a:r>
            <a:r>
              <a:rPr lang="hu-HU" sz="1200" b="1" dirty="0" err="1" smtClean="0"/>
              <a:t>Kisplenáris</a:t>
            </a:r>
            <a:r>
              <a:rPr lang="hu-HU" sz="1200" b="1" dirty="0" smtClean="0"/>
              <a:t> ülés</a:t>
            </a:r>
            <a:r>
              <a:rPr lang="hu-HU" sz="1200" dirty="0" smtClean="0"/>
              <a:t/>
            </a:r>
            <a:br>
              <a:rPr lang="hu-HU" sz="1200" dirty="0" smtClean="0"/>
            </a:br>
            <a:r>
              <a:rPr lang="hu-HU" sz="1200" i="1" dirty="0" smtClean="0"/>
              <a:t>Helyszín: </a:t>
            </a:r>
            <a:r>
              <a:rPr lang="hu-HU" sz="1200" i="1" dirty="0" err="1" smtClean="0"/>
              <a:t>Edutus</a:t>
            </a:r>
            <a:r>
              <a:rPr lang="hu-HU" sz="1200" i="1" dirty="0" smtClean="0"/>
              <a:t> Egyetem Tatabányai Tagozat “B” épület</a:t>
            </a:r>
          </a:p>
          <a:p>
            <a:pPr>
              <a:buNone/>
            </a:pPr>
            <a:r>
              <a:rPr lang="hu-HU" sz="1200" b="1" dirty="0" smtClean="0"/>
              <a:t>9:00 Újvárosi kalandtúra</a:t>
            </a:r>
            <a:r>
              <a:rPr lang="hu-HU" sz="1200" dirty="0" smtClean="0"/>
              <a:t/>
            </a:r>
            <a:br>
              <a:rPr lang="hu-HU" sz="1200" dirty="0" smtClean="0"/>
            </a:br>
            <a:r>
              <a:rPr lang="hu-HU" sz="1200" i="1" dirty="0" smtClean="0"/>
              <a:t>Indulás a József Attila Könyvtárból</a:t>
            </a:r>
          </a:p>
          <a:p>
            <a:pPr>
              <a:buNone/>
            </a:pPr>
            <a:r>
              <a:rPr lang="hu-HU" sz="1200" b="1" dirty="0" smtClean="0"/>
              <a:t>9:00-13:00 </a:t>
            </a:r>
            <a:r>
              <a:rPr lang="hu-HU" sz="1200" b="1" dirty="0" smtClean="0"/>
              <a:t>Véradás</a:t>
            </a:r>
            <a:r>
              <a:rPr lang="hu-HU" sz="1200" dirty="0" smtClean="0"/>
              <a:t/>
            </a:r>
            <a:br>
              <a:rPr lang="hu-HU" sz="1200" dirty="0" smtClean="0"/>
            </a:br>
            <a:r>
              <a:rPr lang="hu-HU" sz="1200" i="1" dirty="0" smtClean="0"/>
              <a:t>Helyszín: József Attila Könyvtár, kávézó</a:t>
            </a:r>
          </a:p>
          <a:p>
            <a:pPr>
              <a:buNone/>
            </a:pPr>
            <a:r>
              <a:rPr lang="hu-HU" sz="1200" b="1" dirty="0" smtClean="0"/>
              <a:t>9:00-16:00 JAJ Klub – Társasjáték bemutató</a:t>
            </a:r>
            <a:r>
              <a:rPr lang="hu-HU" sz="1200" dirty="0" smtClean="0"/>
              <a:t/>
            </a:r>
            <a:br>
              <a:rPr lang="hu-HU" sz="1200" dirty="0" smtClean="0"/>
            </a:br>
            <a:r>
              <a:rPr lang="hu-HU" sz="1200" i="1" dirty="0" smtClean="0"/>
              <a:t>Helyszín: József Attila Könyvtár, terasz</a:t>
            </a:r>
          </a:p>
          <a:p>
            <a:pPr>
              <a:buNone/>
            </a:pPr>
            <a:r>
              <a:rPr lang="hu-HU" sz="1200" b="1" dirty="0" smtClean="0"/>
              <a:t>10:00 - Szekcióülések</a:t>
            </a:r>
            <a:br>
              <a:rPr lang="hu-HU" sz="1200" b="1" dirty="0" smtClean="0"/>
            </a:br>
            <a:r>
              <a:rPr lang="hu-HU" sz="1200" i="1" dirty="0" smtClean="0"/>
              <a:t>Helyszín: </a:t>
            </a:r>
            <a:r>
              <a:rPr lang="hu-HU" sz="1200" i="1" dirty="0" err="1" smtClean="0"/>
              <a:t>Edutus</a:t>
            </a:r>
            <a:r>
              <a:rPr lang="hu-HU" sz="1200" i="1" dirty="0" smtClean="0"/>
              <a:t> Egyetem Tatabányai Tagozat “B” épület</a:t>
            </a:r>
            <a:endParaRPr lang="hu-HU" sz="1200" b="1" i="1" dirty="0" smtClean="0"/>
          </a:p>
          <a:p>
            <a:pPr>
              <a:buNone/>
            </a:pPr>
            <a:r>
              <a:rPr lang="hu-HU" sz="1200" b="1" dirty="0" smtClean="0"/>
              <a:t>10:00–17:00 Szakmai kiállítás</a:t>
            </a:r>
            <a:br>
              <a:rPr lang="hu-HU" sz="1200" b="1" dirty="0" smtClean="0"/>
            </a:br>
            <a:r>
              <a:rPr lang="hu-HU" sz="1200" i="1" dirty="0" smtClean="0"/>
              <a:t>Helyszín: </a:t>
            </a:r>
            <a:r>
              <a:rPr lang="hu-HU" sz="1200" i="1" dirty="0" err="1" smtClean="0"/>
              <a:t>Edutus</a:t>
            </a:r>
            <a:r>
              <a:rPr lang="hu-HU" sz="1200" i="1" dirty="0" smtClean="0"/>
              <a:t> Egyetem Tatabányai Tagozat “B” épület</a:t>
            </a:r>
          </a:p>
          <a:p>
            <a:pPr>
              <a:buNone/>
            </a:pPr>
            <a:r>
              <a:rPr lang="hu-HU" sz="1200" b="1" dirty="0" smtClean="0"/>
              <a:t>11:00 Minőségmenedzsment módszerek elsajátítása – A Könyvtári Intézet </a:t>
            </a:r>
            <a:r>
              <a:rPr lang="hu-HU" sz="1200" b="1" dirty="0" err="1" smtClean="0"/>
              <a:t>workshopja</a:t>
            </a:r>
            <a:r>
              <a:rPr lang="hu-HU" sz="1200" dirty="0" smtClean="0"/>
              <a:t/>
            </a:r>
            <a:br>
              <a:rPr lang="hu-HU" sz="1200" dirty="0" smtClean="0"/>
            </a:br>
            <a:r>
              <a:rPr lang="hu-HU" sz="1200" i="1" dirty="0" smtClean="0"/>
              <a:t>Helyszín: József Attila Könyvtár, oktatóterem</a:t>
            </a:r>
          </a:p>
        </p:txBody>
      </p:sp>
      <p:sp>
        <p:nvSpPr>
          <p:cNvPr id="4" name="Tartalom helye 2"/>
          <p:cNvSpPr txBox="1">
            <a:spLocks/>
          </p:cNvSpPr>
          <p:nvPr/>
        </p:nvSpPr>
        <p:spPr>
          <a:xfrm>
            <a:off x="4572000" y="1500174"/>
            <a:ext cx="4114800" cy="482442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nap - 2023. július 14. – PÉNTEK</a:t>
            </a:r>
            <a:endParaRPr kumimoji="0" lang="hu-HU" sz="14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11:30–13:30 Ebéd</a:t>
            </a:r>
            <a:br>
              <a:rPr kumimoji="0" lang="hu-H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Helyszín: </a:t>
            </a:r>
            <a:r>
              <a:rPr kumimoji="0" lang="hu-H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Edutus</a:t>
            </a:r>
            <a:r>
              <a:rPr kumimoji="0" lang="hu-HU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Egyetem “A” </a:t>
            </a:r>
            <a:r>
              <a:rPr kumimoji="0" lang="hu-HU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épület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hu-HU" sz="1200" b="1" i="1" dirty="0" smtClean="0"/>
              <a:t>13:30</a:t>
            </a:r>
            <a:r>
              <a:rPr lang="hu-HU" sz="1200" i="1" dirty="0" smtClean="0"/>
              <a:t> </a:t>
            </a:r>
            <a:r>
              <a:rPr lang="hu-HU" sz="1200" b="1" dirty="0" smtClean="0"/>
              <a:t>A </a:t>
            </a:r>
            <a:r>
              <a:rPr lang="hu-HU" sz="1200" b="1" dirty="0" err="1" smtClean="0"/>
              <a:t>kultstat-hoz</a:t>
            </a:r>
            <a:r>
              <a:rPr lang="hu-HU" sz="1200" b="1" dirty="0" smtClean="0"/>
              <a:t> kapcsolható </a:t>
            </a:r>
            <a:r>
              <a:rPr lang="hu-HU" sz="1200" b="1" dirty="0" err="1" smtClean="0"/>
              <a:t>adatvizualizációs</a:t>
            </a:r>
            <a:r>
              <a:rPr lang="hu-HU" sz="1200" b="1" dirty="0" smtClean="0"/>
              <a:t> szoftver használata – A Könyvtári Intézet </a:t>
            </a:r>
            <a:r>
              <a:rPr lang="hu-HU" sz="1200" b="1" dirty="0" err="1" smtClean="0"/>
              <a:t>workshopja</a:t>
            </a:r>
            <a:r>
              <a:rPr lang="hu-HU" sz="1200" dirty="0" smtClean="0"/>
              <a:t/>
            </a:r>
            <a:br>
              <a:rPr lang="hu-HU" sz="1200" dirty="0" smtClean="0"/>
            </a:br>
            <a:r>
              <a:rPr lang="hu-HU" sz="1200" i="1" dirty="0" smtClean="0"/>
              <a:t>Helyszín: József Attila Könyvtár, </a:t>
            </a:r>
            <a:r>
              <a:rPr lang="hu-HU" sz="1200" i="1" dirty="0" smtClean="0"/>
              <a:t>oktatóterem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hu-HU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15:00</a:t>
            </a:r>
            <a:r>
              <a:rPr kumimoji="0" lang="hu-HU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hu-HU" sz="1200" b="1" dirty="0" smtClean="0"/>
              <a:t>Minőségmenedzsment módszerek elsajátítása – A Könyvtári Intézet </a:t>
            </a:r>
            <a:r>
              <a:rPr lang="hu-HU" sz="1200" b="1" dirty="0" err="1" smtClean="0"/>
              <a:t>workshopja</a:t>
            </a:r>
            <a:r>
              <a:rPr lang="hu-HU" sz="1200" dirty="0" smtClean="0"/>
              <a:t/>
            </a:r>
            <a:br>
              <a:rPr lang="hu-HU" sz="1200" dirty="0" smtClean="0"/>
            </a:br>
            <a:r>
              <a:rPr lang="hu-HU" sz="1200" i="1" dirty="0" smtClean="0"/>
              <a:t>Helyszín: József Attila Könyvtár, oktatóterem</a:t>
            </a:r>
            <a:endParaRPr kumimoji="0" lang="hu-HU" sz="12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15:00–22:00 Piknik a teraszon</a:t>
            </a:r>
            <a:r>
              <a:rPr kumimoji="0" lang="hu-H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hu-H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Helyszín: József Attila Könyvtár, terasz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17:00-18:00 Záró plenáris ülés</a:t>
            </a:r>
            <a:br>
              <a:rPr kumimoji="0" lang="hu-H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Helyszín: </a:t>
            </a:r>
            <a:r>
              <a:rPr kumimoji="0" lang="hu-H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Edutus</a:t>
            </a:r>
            <a:r>
              <a:rPr kumimoji="0" lang="hu-HU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Egyetem Tatabányai Tagozat “B” épület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18:30-19:30 Vacsora</a:t>
            </a:r>
            <a:br>
              <a:rPr kumimoji="0" lang="hu-H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Helyszín: Stúdium Étterem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19:00  –Baráti találkozó</a:t>
            </a:r>
            <a:r>
              <a:rPr kumimoji="0" lang="hu-H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hu-H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Helyszín: Vértes Kapuja Rendezvényközpont, </a:t>
            </a:r>
            <a:r>
              <a:rPr kumimoji="0" lang="hu-H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Csákányospuszta</a:t>
            </a:r>
            <a:r>
              <a:rPr kumimoji="0" lang="hu-HU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hu-HU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Részvétel csak előzetes regisztrációval</a:t>
            </a:r>
            <a:endParaRPr kumimoji="0" lang="hu-HU" sz="1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https://mkevandorgyules.hu/attekinto-program-2023/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u="sng" dirty="0" smtClean="0"/>
              <a:t>3. nap - </a:t>
            </a:r>
            <a:r>
              <a:rPr lang="hu-HU" b="1" u="sng" dirty="0" smtClean="0"/>
              <a:t>2023. július 15. – SZOMBAT</a:t>
            </a:r>
            <a:endParaRPr lang="hu-HU" u="sng" dirty="0" smtClean="0"/>
          </a:p>
          <a:p>
            <a:pPr fontAlgn="t">
              <a:buNone/>
            </a:pPr>
            <a:r>
              <a:rPr lang="hu-HU" b="1" dirty="0" smtClean="0"/>
              <a:t>8:00–17:00Kirándulások</a:t>
            </a:r>
            <a:endParaRPr lang="hu-HU" dirty="0" smtClean="0"/>
          </a:p>
          <a:p>
            <a:pPr fontAlgn="base"/>
            <a:r>
              <a:rPr lang="hu-HU" dirty="0" smtClean="0"/>
              <a:t>Az Eszterházyak nyomában: Tata – </a:t>
            </a:r>
            <a:r>
              <a:rPr lang="hu-HU" dirty="0" err="1" smtClean="0"/>
              <a:t>Majk</a:t>
            </a:r>
            <a:endParaRPr lang="hu-HU" dirty="0" smtClean="0"/>
          </a:p>
          <a:p>
            <a:pPr fontAlgn="base"/>
            <a:r>
              <a:rPr lang="hu-HU" dirty="0" smtClean="0"/>
              <a:t>A hegy kincseinek nyomában: Agostyán – Baj</a:t>
            </a:r>
          </a:p>
          <a:p>
            <a:pPr fontAlgn="base"/>
            <a:r>
              <a:rPr lang="hu-HU" dirty="0" smtClean="0"/>
              <a:t>Legendák nyomában: Bajna-Esztergom</a:t>
            </a:r>
          </a:p>
          <a:p>
            <a:pPr fontAlgn="base"/>
            <a:r>
              <a:rPr lang="hu-HU" dirty="0" smtClean="0"/>
              <a:t>Erődök nyomában: Komárom</a:t>
            </a:r>
          </a:p>
          <a:p>
            <a:pPr fontAlgn="base"/>
            <a:r>
              <a:rPr lang="hu-HU" dirty="0" smtClean="0"/>
              <a:t>A Turul szárnyai alatt: gyalogtúra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https://mkevandorgyules.hu/szakmai-programok-2023/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3971924" cy="4389120"/>
          </a:xfrm>
        </p:spPr>
        <p:txBody>
          <a:bodyPr/>
          <a:lstStyle/>
          <a:p>
            <a:pPr marL="342900" indent="-342900">
              <a:buNone/>
            </a:pPr>
            <a:r>
              <a:rPr lang="hu-HU" sz="1600" b="1" cap="all" dirty="0" smtClean="0"/>
              <a:t>1. NAP – 2023. JÚLIUS 13. (CSÜTÖRTÖK)</a:t>
            </a:r>
          </a:p>
          <a:p>
            <a:pPr marL="342900" indent="-342900">
              <a:buNone/>
            </a:pPr>
            <a:r>
              <a:rPr lang="hu-HU" sz="1400" b="1" dirty="0" smtClean="0"/>
              <a:t>8:00–18:00 Regisztráció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i="1" dirty="0" smtClean="0"/>
              <a:t>Helyszín: József Attila Könyvtár</a:t>
            </a:r>
          </a:p>
          <a:p>
            <a:pPr marL="342900" indent="-342900">
              <a:buNone/>
            </a:pPr>
            <a:r>
              <a:rPr lang="hu-HU" sz="1400" b="1" dirty="0" smtClean="0"/>
              <a:t>13:00 Szakmai kiállítás megnyitója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i="1" dirty="0" smtClean="0"/>
              <a:t>Helyszín: </a:t>
            </a:r>
            <a:r>
              <a:rPr lang="hu-HU" sz="1400" i="1" dirty="0" err="1" smtClean="0"/>
              <a:t>Edutus</a:t>
            </a:r>
            <a:r>
              <a:rPr lang="hu-HU" sz="1400" i="1" dirty="0" smtClean="0"/>
              <a:t> Egyetem Tatabányai Tagozat “B” épület</a:t>
            </a:r>
          </a:p>
          <a:p>
            <a:pPr marL="342900" indent="-342900">
              <a:buNone/>
            </a:pPr>
            <a:r>
              <a:rPr lang="hu-HU" sz="1400" b="1" dirty="0" smtClean="0"/>
              <a:t>13:30 Sajtótájékoztató</a:t>
            </a:r>
            <a:br>
              <a:rPr lang="hu-HU" sz="1400" b="1" dirty="0" smtClean="0"/>
            </a:br>
            <a:r>
              <a:rPr lang="hu-HU" sz="1400" i="1" dirty="0" smtClean="0"/>
              <a:t>Helyszín: </a:t>
            </a:r>
            <a:r>
              <a:rPr lang="hu-HU" sz="1400" i="1" dirty="0" err="1" smtClean="0"/>
              <a:t>Edutus</a:t>
            </a:r>
            <a:r>
              <a:rPr lang="hu-HU" sz="1400" i="1" dirty="0" smtClean="0"/>
              <a:t> Egyetem Tatabányai Tagozat “B” épület</a:t>
            </a:r>
            <a:endParaRPr lang="hu-HU" sz="1400" b="1" cap="all" dirty="0" smtClean="0"/>
          </a:p>
          <a:p>
            <a:pPr fontAlgn="t">
              <a:buNone/>
            </a:pPr>
            <a:r>
              <a:rPr lang="hu-HU" sz="1400" b="1" dirty="0" smtClean="0"/>
              <a:t>14:00 – 17:30Nyitó plenáris ülés</a:t>
            </a:r>
            <a:r>
              <a:rPr lang="hu-HU" sz="1200" dirty="0" smtClean="0"/>
              <a:t/>
            </a:r>
            <a:br>
              <a:rPr lang="hu-HU" sz="1200" dirty="0" smtClean="0"/>
            </a:br>
            <a:r>
              <a:rPr lang="hu-HU" sz="1400" i="1" dirty="0" smtClean="0"/>
              <a:t>Helyszín: A Vértes Agorája</a:t>
            </a:r>
            <a:endParaRPr lang="hu-HU" sz="1400" dirty="0" smtClean="0"/>
          </a:p>
          <a:p>
            <a:pPr fontAlgn="t"/>
            <a:r>
              <a:rPr lang="hu-HU" sz="1200" b="1" dirty="0" smtClean="0"/>
              <a:t>Ünnepi köszöntők</a:t>
            </a:r>
            <a:endParaRPr lang="hu-HU" sz="1200" dirty="0" smtClean="0"/>
          </a:p>
          <a:p>
            <a:pPr fontAlgn="t"/>
            <a:r>
              <a:rPr lang="hu-HU" sz="1200" b="1" dirty="0" smtClean="0"/>
              <a:t>Díjak, kitüntetések átadása</a:t>
            </a:r>
            <a:endParaRPr lang="hu-HU" sz="1200" dirty="0" smtClean="0"/>
          </a:p>
          <a:p>
            <a:pPr fontAlgn="t"/>
            <a:r>
              <a:rPr lang="hu-HU" sz="1200" dirty="0" smtClean="0"/>
              <a:t>Szünet</a:t>
            </a:r>
          </a:p>
          <a:p>
            <a:pPr fontAlgn="t"/>
            <a:r>
              <a:rPr lang="hu-HU" sz="1200" b="1" dirty="0" smtClean="0"/>
              <a:t>SZAKMAI ELŐADÁS</a:t>
            </a:r>
            <a:endParaRPr lang="hu-HU" sz="1200" dirty="0" smtClean="0"/>
          </a:p>
          <a:p>
            <a:pPr>
              <a:buNone/>
            </a:pPr>
            <a:endParaRPr lang="hu-HU" sz="1200" dirty="0" smtClean="0"/>
          </a:p>
        </p:txBody>
      </p:sp>
      <p:sp>
        <p:nvSpPr>
          <p:cNvPr id="4" name="Tartalom helye 2"/>
          <p:cNvSpPr txBox="1">
            <a:spLocks/>
          </p:cNvSpPr>
          <p:nvPr/>
        </p:nvSpPr>
        <p:spPr>
          <a:xfrm>
            <a:off x="5000628" y="1928802"/>
            <a:ext cx="3714776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hu-HU" sz="16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NAP – 2023. JÚLIUS 14. (PÉNTEK)</a:t>
            </a:r>
          </a:p>
          <a:p>
            <a:pPr marL="342900" lvl="0" indent="-34290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hu-HU" sz="1400" b="1" dirty="0" smtClean="0"/>
              <a:t>8:00–13:00 Regisztráció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i="1" dirty="0" smtClean="0"/>
              <a:t>Helyszín: József Attila Könyvtár</a:t>
            </a:r>
          </a:p>
          <a:p>
            <a:pPr fontAlgn="t"/>
            <a:r>
              <a:rPr lang="hu-HU" sz="1400" b="1" dirty="0" smtClean="0"/>
              <a:t>8:30–10:00 </a:t>
            </a:r>
            <a:r>
              <a:rPr lang="hu-HU" sz="1400" b="1" dirty="0" err="1" smtClean="0"/>
              <a:t>Kisplenáris</a:t>
            </a:r>
            <a:r>
              <a:rPr lang="hu-HU" sz="1400" b="1" dirty="0" smtClean="0"/>
              <a:t> ülés</a:t>
            </a:r>
            <a:br>
              <a:rPr lang="hu-HU" sz="1400" b="1" dirty="0" smtClean="0"/>
            </a:br>
            <a:r>
              <a:rPr lang="hu-HU" sz="1400" i="1" dirty="0" smtClean="0"/>
              <a:t>Helyszín: </a:t>
            </a:r>
            <a:r>
              <a:rPr lang="hu-HU" sz="1400" i="1" dirty="0" err="1" smtClean="0"/>
              <a:t>Edutus</a:t>
            </a:r>
            <a:r>
              <a:rPr lang="hu-HU" sz="1400" i="1" dirty="0" smtClean="0"/>
              <a:t> Egyetem Tatabányai Tagozat “B” épület</a:t>
            </a:r>
            <a:endParaRPr lang="hu-HU" sz="1400" dirty="0" smtClean="0"/>
          </a:p>
          <a:p>
            <a:pPr fontAlgn="t"/>
            <a:r>
              <a:rPr lang="hu-HU" sz="1400" b="1" dirty="0" smtClean="0"/>
              <a:t>SZAKMAI ELŐADÁSOK</a:t>
            </a:r>
          </a:p>
          <a:p>
            <a:pPr fontAlgn="t"/>
            <a:r>
              <a:rPr lang="hu-HU" sz="1400" b="1" dirty="0" smtClean="0"/>
              <a:t>10:00–17:00 Szakmai kiállítás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i="1" dirty="0" smtClean="0"/>
              <a:t>Helyszín: </a:t>
            </a:r>
            <a:r>
              <a:rPr lang="hu-HU" sz="1400" i="1" dirty="0" err="1" smtClean="0"/>
              <a:t>Edutus</a:t>
            </a:r>
            <a:r>
              <a:rPr lang="hu-HU" sz="1400" i="1" dirty="0" smtClean="0"/>
              <a:t> Egyetem Tatabányai Tagozat “B” épület</a:t>
            </a:r>
          </a:p>
          <a:p>
            <a:pPr fontAlgn="t"/>
            <a:r>
              <a:rPr lang="hu-HU" sz="1400" b="1" dirty="0" smtClean="0"/>
              <a:t>10:00–17:00 SZEKCIÓÜLÉSEK</a:t>
            </a:r>
            <a:r>
              <a:rPr lang="hu-HU" sz="1400" b="1" dirty="0" smtClean="0"/>
              <a:t/>
            </a:r>
            <a:br>
              <a:rPr lang="hu-HU" sz="1400" b="1" dirty="0" smtClean="0"/>
            </a:br>
            <a:r>
              <a:rPr lang="hu-HU" sz="1400" i="1" dirty="0" smtClean="0"/>
              <a:t>Helyszín: </a:t>
            </a:r>
            <a:r>
              <a:rPr lang="hu-HU" sz="1400" i="1" dirty="0" err="1" smtClean="0"/>
              <a:t>Edutus</a:t>
            </a:r>
            <a:r>
              <a:rPr lang="hu-HU" sz="1400" i="1" dirty="0" smtClean="0"/>
              <a:t> Egyetem Tatabányai Tagozat “B” épület</a:t>
            </a:r>
          </a:p>
          <a:p>
            <a:pPr fontAlgn="t"/>
            <a:r>
              <a:rPr lang="hu-HU" sz="1400" b="1" dirty="0" smtClean="0"/>
              <a:t>17:00–18:00 Záró plenáris ülés</a:t>
            </a:r>
            <a:br>
              <a:rPr lang="hu-HU" sz="1400" b="1" dirty="0" smtClean="0"/>
            </a:br>
            <a:r>
              <a:rPr lang="hu-HU" sz="1400" i="1" dirty="0" smtClean="0"/>
              <a:t>Helyszín: </a:t>
            </a:r>
            <a:r>
              <a:rPr lang="hu-HU" sz="1400" i="1" dirty="0" err="1" smtClean="0"/>
              <a:t>Edutus</a:t>
            </a:r>
            <a:r>
              <a:rPr lang="hu-HU" sz="1400" i="1" dirty="0" smtClean="0"/>
              <a:t> Egyetem Tatabányai Tagozat “B” épület nagyelőadó</a:t>
            </a:r>
            <a:endParaRPr lang="hu-HU" sz="1400" dirty="0" smtClean="0"/>
          </a:p>
          <a:p>
            <a:pPr fontAlgn="t"/>
            <a:endParaRPr lang="hu-HU" sz="1200" i="1" dirty="0" smtClean="0"/>
          </a:p>
          <a:p>
            <a:pPr fontAlgn="t"/>
            <a:endParaRPr lang="hu-HU" sz="1200" dirty="0" smtClean="0"/>
          </a:p>
          <a:p>
            <a:pPr marL="342900" lvl="0" indent="-342900">
              <a:spcBef>
                <a:spcPct val="20000"/>
              </a:spcBef>
              <a:buClr>
                <a:schemeClr val="accent3"/>
              </a:buClr>
              <a:buSzPct val="95000"/>
            </a:pPr>
            <a:endParaRPr lang="hu-HU" sz="1200" i="1" dirty="0" smtClean="0"/>
          </a:p>
          <a:p>
            <a:pPr marL="342900" lvl="0" indent="-342900">
              <a:spcBef>
                <a:spcPct val="20000"/>
              </a:spcBef>
              <a:buClr>
                <a:schemeClr val="accent3"/>
              </a:buClr>
              <a:buSzPct val="95000"/>
            </a:pPr>
            <a:endParaRPr kumimoji="0" lang="hu-H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https://mkevandorgyules.hu/szekcioulesek-2023/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hu-HU" sz="1500" u="sng" dirty="0" smtClean="0"/>
              <a:t>2023. július 14. - </a:t>
            </a:r>
            <a:r>
              <a:rPr lang="hu-HU" sz="1500" b="1" u="sng" dirty="0" smtClean="0"/>
              <a:t>Bibliográfiai Szekció</a:t>
            </a:r>
            <a:endParaRPr lang="hu-HU" sz="1500" u="sng" dirty="0" smtClean="0"/>
          </a:p>
          <a:p>
            <a:r>
              <a:rPr lang="hu-HU" sz="1500" dirty="0" smtClean="0"/>
              <a:t>10:00 – 12:30</a:t>
            </a:r>
          </a:p>
          <a:p>
            <a:r>
              <a:rPr lang="hu-HU" sz="1500" dirty="0" smtClean="0"/>
              <a:t>Helyszín: </a:t>
            </a:r>
            <a:r>
              <a:rPr lang="hu-HU" sz="1500" dirty="0" err="1" smtClean="0"/>
              <a:t>Edutus</a:t>
            </a:r>
            <a:r>
              <a:rPr lang="hu-HU" sz="1500" dirty="0" smtClean="0"/>
              <a:t> Egyetem Tatabányai Tagozat “B” épület</a:t>
            </a:r>
          </a:p>
          <a:p>
            <a:r>
              <a:rPr lang="hu-HU" sz="1500" dirty="0" smtClean="0"/>
              <a:t>Moderátor: </a:t>
            </a:r>
            <a:r>
              <a:rPr lang="hu-HU" sz="1500" b="1" dirty="0" smtClean="0"/>
              <a:t>Takácsné </a:t>
            </a:r>
            <a:r>
              <a:rPr lang="hu-HU" sz="1500" b="1" dirty="0" err="1" smtClean="0"/>
              <a:t>Bubnó</a:t>
            </a:r>
            <a:r>
              <a:rPr lang="hu-HU" sz="1500" b="1" dirty="0" smtClean="0"/>
              <a:t> Katalin</a:t>
            </a:r>
            <a:r>
              <a:rPr lang="hu-HU" sz="1500" dirty="0" smtClean="0"/>
              <a:t> (elnök, MKE Bibliográfiai Szekció)</a:t>
            </a:r>
          </a:p>
          <a:p>
            <a:pPr>
              <a:buNone/>
            </a:pPr>
            <a:endParaRPr lang="hu-HU" sz="1500" dirty="0" smtClean="0"/>
          </a:p>
          <a:p>
            <a:pPr fontAlgn="t"/>
            <a:r>
              <a:rPr lang="hu-HU" sz="1500" b="1" dirty="0" smtClean="0"/>
              <a:t>Hogyan segíthet egy intézményi </a:t>
            </a:r>
            <a:r>
              <a:rPr lang="hu-HU" sz="1500" b="1" dirty="0" err="1" smtClean="0"/>
              <a:t>adatrepozitórium</a:t>
            </a:r>
            <a:r>
              <a:rPr lang="hu-HU" sz="1500" b="1" dirty="0" smtClean="0"/>
              <a:t> a FAIR adatkezelésben?</a:t>
            </a:r>
            <a:br>
              <a:rPr lang="hu-HU" sz="1500" b="1" dirty="0" smtClean="0"/>
            </a:br>
            <a:r>
              <a:rPr lang="hu-HU" sz="1500" dirty="0" smtClean="0"/>
              <a:t>Előadó: Vass Johanna PhD (könyvtárvezető, Ökológiai Kutatóközpont, Budapest)</a:t>
            </a:r>
            <a:r>
              <a:rPr lang="hu-HU" sz="1500" b="1" dirty="0" smtClean="0"/>
              <a:t> Finnországi könyvtári élmények</a:t>
            </a:r>
            <a:r>
              <a:rPr lang="hu-HU" sz="1500" dirty="0" smtClean="0"/>
              <a:t/>
            </a:r>
            <a:br>
              <a:rPr lang="hu-HU" sz="1500" dirty="0" smtClean="0"/>
            </a:br>
            <a:r>
              <a:rPr lang="hu-HU" sz="1500" dirty="0" smtClean="0"/>
              <a:t>Előadó:Takácsné </a:t>
            </a:r>
            <a:r>
              <a:rPr lang="hu-HU" sz="1500" dirty="0" err="1" smtClean="0"/>
              <a:t>Bubnó</a:t>
            </a:r>
            <a:r>
              <a:rPr lang="hu-HU" sz="1500" dirty="0" smtClean="0"/>
              <a:t> Katalin mb. osztályvezető (Debreceni Egyetem Egyetemi és Nemzeti Könyvtár), elnök (Bibliográfiai Szekció)</a:t>
            </a:r>
          </a:p>
          <a:p>
            <a:pPr fontAlgn="t"/>
            <a:r>
              <a:rPr lang="hu-HU" sz="1500" b="1" dirty="0" smtClean="0"/>
              <a:t> Négy évszak a KSH-ban: Kulturális statisztika régen és ma</a:t>
            </a:r>
            <a:r>
              <a:rPr lang="hu-HU" sz="1500" dirty="0" smtClean="0"/>
              <a:t/>
            </a:r>
            <a:br>
              <a:rPr lang="hu-HU" sz="1500" dirty="0" smtClean="0"/>
            </a:br>
            <a:r>
              <a:rPr lang="hu-HU" sz="1500" dirty="0" smtClean="0"/>
              <a:t>Előadó: </a:t>
            </a:r>
            <a:r>
              <a:rPr lang="hu-HU" sz="1500" dirty="0" err="1" smtClean="0"/>
              <a:t>Bárdosi</a:t>
            </a:r>
            <a:r>
              <a:rPr lang="hu-HU" sz="1500" dirty="0" smtClean="0"/>
              <a:t> Mónika társadalomstatisztikus (Központi Statisztikai Hivatal)</a:t>
            </a:r>
          </a:p>
          <a:p>
            <a:pPr fontAlgn="t"/>
            <a:r>
              <a:rPr lang="hu-HU" sz="1500" b="1" dirty="0" smtClean="0"/>
              <a:t> Inspiráció – Elköteleződés – Kompetencia – Kapcsolatrendszer: az Egyetemi Könyvtárban</a:t>
            </a:r>
            <a:r>
              <a:rPr lang="hu-HU" sz="1500" dirty="0" smtClean="0"/>
              <a:t/>
            </a:r>
            <a:br>
              <a:rPr lang="hu-HU" sz="1500" dirty="0" smtClean="0"/>
            </a:br>
            <a:r>
              <a:rPr lang="hu-HU" sz="1500" dirty="0" smtClean="0"/>
              <a:t>Előadó</a:t>
            </a:r>
            <a:r>
              <a:rPr lang="hu-HU" sz="1500" b="1" dirty="0" smtClean="0"/>
              <a:t>: </a:t>
            </a:r>
            <a:r>
              <a:rPr lang="hu-HU" sz="1500" dirty="0" smtClean="0"/>
              <a:t>Dr. Szabó Panna osztályvezető h. ( ELTE Egyetemi Könyvtár)</a:t>
            </a:r>
          </a:p>
          <a:p>
            <a:pPr fontAlgn="t"/>
            <a:r>
              <a:rPr lang="hu-HU" sz="1500" b="1" dirty="0" smtClean="0"/>
              <a:t> A </a:t>
            </a:r>
            <a:r>
              <a:rPr lang="hu-HU" sz="1500" b="1" dirty="0" err="1" smtClean="0"/>
              <a:t>biblioterápia</a:t>
            </a:r>
            <a:r>
              <a:rPr lang="hu-HU" sz="1500" b="1" dirty="0" smtClean="0"/>
              <a:t> lehetséges helye a könyvtári szolgáltatáspolitikában</a:t>
            </a:r>
            <a:r>
              <a:rPr lang="hu-HU" sz="1500" dirty="0" smtClean="0"/>
              <a:t/>
            </a:r>
            <a:br>
              <a:rPr lang="hu-HU" sz="1500" dirty="0" smtClean="0"/>
            </a:br>
            <a:r>
              <a:rPr lang="hu-HU" sz="1500" dirty="0" smtClean="0"/>
              <a:t>Előadó: </a:t>
            </a:r>
            <a:r>
              <a:rPr lang="hu-HU" sz="1500" dirty="0" err="1" smtClean="0"/>
              <a:t>Sóron</a:t>
            </a:r>
            <a:r>
              <a:rPr lang="hu-HU" sz="1500" dirty="0" smtClean="0"/>
              <a:t> Ildikó régióigazgató (Fővárosi Szabó Ervin Könyvtár)</a:t>
            </a:r>
          </a:p>
          <a:p>
            <a:pPr fontAlgn="t"/>
            <a:r>
              <a:rPr lang="hu-HU" sz="1500" b="1" dirty="0" smtClean="0"/>
              <a:t> 50 – </a:t>
            </a:r>
            <a:r>
              <a:rPr lang="hu-HU" sz="1500" b="1" dirty="0" err="1" smtClean="0"/>
              <a:t>50</a:t>
            </a:r>
            <a:r>
              <a:rPr lang="hu-HU" sz="1500" b="1" dirty="0" smtClean="0"/>
              <a:t> : A félévszázada alapított Bibliográfiai Szekció Köszöntése</a:t>
            </a:r>
            <a:r>
              <a:rPr lang="hu-HU" sz="1500" dirty="0" smtClean="0"/>
              <a:t/>
            </a:r>
            <a:br>
              <a:rPr lang="hu-HU" sz="1500" dirty="0" smtClean="0"/>
            </a:br>
            <a:r>
              <a:rPr lang="hu-HU" sz="1500" dirty="0" smtClean="0"/>
              <a:t>Előadó</a:t>
            </a:r>
            <a:r>
              <a:rPr lang="hu-HU" sz="1500" b="1" dirty="0" smtClean="0"/>
              <a:t>: </a:t>
            </a:r>
            <a:r>
              <a:rPr lang="hu-HU" sz="1500" dirty="0" smtClean="0"/>
              <a:t>Dr. Szőnyi Éva bibliográfus, titkár (MKE Bibliográfiai Szekció)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https://mkevandorgyules.hu/szekcioulesek-2023/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hu-HU" u="sng" dirty="0" smtClean="0"/>
              <a:t>2023. július 14. - </a:t>
            </a:r>
            <a:r>
              <a:rPr lang="hu-HU" b="1" u="sng" dirty="0" smtClean="0"/>
              <a:t>Helyismereti Könyvtárosok Szervezete – Komárom-Esztergom Megyei Szervezet</a:t>
            </a:r>
            <a:endParaRPr lang="hu-HU" u="sng" dirty="0" smtClean="0"/>
          </a:p>
          <a:p>
            <a:r>
              <a:rPr lang="hu-HU" dirty="0" smtClean="0"/>
              <a:t>Helyszín: </a:t>
            </a:r>
            <a:r>
              <a:rPr lang="hu-HU" dirty="0" err="1" smtClean="0"/>
              <a:t>Edutus</a:t>
            </a:r>
            <a:r>
              <a:rPr lang="hu-HU" dirty="0" smtClean="0"/>
              <a:t> Egyetem Tatabányai Tagozat “B” épület</a:t>
            </a:r>
          </a:p>
          <a:p>
            <a:pPr>
              <a:buNone/>
            </a:pPr>
            <a:r>
              <a:rPr lang="hu-HU" dirty="0" smtClean="0"/>
              <a:t> </a:t>
            </a:r>
          </a:p>
          <a:p>
            <a:pPr fontAlgn="t"/>
            <a:r>
              <a:rPr lang="hu-HU" b="1" dirty="0" smtClean="0"/>
              <a:t>10:00 A </a:t>
            </a:r>
            <a:r>
              <a:rPr lang="hu-HU" b="1" dirty="0" smtClean="0"/>
              <a:t>tatabányai József Attila Könyvtár muzeális gyűjteménye, mint a megőrzés fontos helyszíne</a:t>
            </a:r>
            <a:br>
              <a:rPr lang="hu-HU" b="1" dirty="0" smtClean="0"/>
            </a:br>
            <a:r>
              <a:rPr lang="hu-HU" i="1" dirty="0" smtClean="0"/>
              <a:t>Előadó: Dr. Horváth Géza </a:t>
            </a:r>
            <a:r>
              <a:rPr lang="hu-HU" dirty="0" smtClean="0"/>
              <a:t>helyismereti könyvtáros (Tatabánya MJV József Attila Könyvtár, Tatabánya)</a:t>
            </a:r>
          </a:p>
          <a:p>
            <a:pPr fontAlgn="t"/>
            <a:r>
              <a:rPr lang="hu-HU" b="1" dirty="0" smtClean="0"/>
              <a:t>10:20 A </a:t>
            </a:r>
            <a:r>
              <a:rPr lang="hu-HU" b="1" dirty="0" err="1" smtClean="0"/>
              <a:t>selmeci</a:t>
            </a:r>
            <a:r>
              <a:rPr lang="hu-HU" b="1" dirty="0" smtClean="0"/>
              <a:t> hagyományok, mint inspiráló, közösségformáló erő</a:t>
            </a:r>
            <a:br>
              <a:rPr lang="hu-HU" b="1" dirty="0" smtClean="0"/>
            </a:br>
            <a:r>
              <a:rPr lang="hu-HU" i="1" dirty="0" smtClean="0"/>
              <a:t>Előadó:Dr. ifj. </a:t>
            </a:r>
            <a:r>
              <a:rPr lang="hu-HU" i="1" dirty="0" err="1" smtClean="0"/>
              <a:t>Sarkady</a:t>
            </a:r>
            <a:r>
              <a:rPr lang="hu-HU" i="1" dirty="0" smtClean="0"/>
              <a:t> Sándor</a:t>
            </a:r>
            <a:r>
              <a:rPr lang="hu-HU" dirty="0" smtClean="0"/>
              <a:t> </a:t>
            </a:r>
            <a:r>
              <a:rPr lang="hu-HU" dirty="0" err="1" smtClean="0"/>
              <a:t>Ph.D</a:t>
            </a:r>
            <a:r>
              <a:rPr lang="hu-HU" dirty="0" smtClean="0"/>
              <a:t>. tudományos kutató/történész (Soproni Egyetem, Központi Könyvtár és Levéltár)</a:t>
            </a:r>
          </a:p>
          <a:p>
            <a:pPr fontAlgn="t"/>
            <a:r>
              <a:rPr lang="hu-HU" b="1" dirty="0" smtClean="0"/>
              <a:t>10:40 Ötletek </a:t>
            </a:r>
            <a:r>
              <a:rPr lang="hu-HU" b="1" dirty="0" smtClean="0"/>
              <a:t>a könyvtári gyűjteményekben rejlő lehetőségek kihasználására a helytörténeti oktatás gyakorlatában egy siófoki példán keresztül</a:t>
            </a:r>
            <a:br>
              <a:rPr lang="hu-HU" b="1" dirty="0" smtClean="0"/>
            </a:br>
            <a:r>
              <a:rPr lang="hu-HU" i="1" dirty="0" smtClean="0"/>
              <a:t>Előadó: Bognár Zoltán </a:t>
            </a:r>
            <a:r>
              <a:rPr lang="hu-HU" dirty="0" smtClean="0"/>
              <a:t>(történész, helytörténeti kutató)</a:t>
            </a:r>
          </a:p>
          <a:p>
            <a:pPr fontAlgn="t"/>
            <a:r>
              <a:rPr lang="hu-HU" b="1" dirty="0" smtClean="0"/>
              <a:t>11:00 Innováció </a:t>
            </a:r>
            <a:r>
              <a:rPr lang="hu-HU" b="1" dirty="0" smtClean="0"/>
              <a:t>és megőrzés – Digitalizálás a tatabányai József Attila Könyvtárban</a:t>
            </a:r>
            <a:br>
              <a:rPr lang="hu-HU" b="1" dirty="0" smtClean="0"/>
            </a:br>
            <a:r>
              <a:rPr lang="hu-HU" i="1" dirty="0" smtClean="0"/>
              <a:t>Előadó: Török Csaba </a:t>
            </a:r>
            <a:r>
              <a:rPr lang="hu-HU" dirty="0" smtClean="0"/>
              <a:t>informatikai csoportvezető (Tatabánya MJV József Attila Könyvtár, Tatabánya)</a:t>
            </a:r>
          </a:p>
          <a:p>
            <a:pPr fontAlgn="t"/>
            <a:r>
              <a:rPr lang="hu-HU" b="1" dirty="0" smtClean="0"/>
              <a:t>11:20 Elköteleződés </a:t>
            </a:r>
            <a:r>
              <a:rPr lang="hu-HU" b="1" dirty="0" smtClean="0"/>
              <a:t>a közgyűjteményi </a:t>
            </a:r>
            <a:r>
              <a:rPr lang="hu-HU" b="1" dirty="0" err="1" smtClean="0"/>
              <a:t>digitalizáció</a:t>
            </a:r>
            <a:r>
              <a:rPr lang="hu-HU" b="1" dirty="0" smtClean="0"/>
              <a:t> mellett – 10 éves a </a:t>
            </a:r>
            <a:r>
              <a:rPr lang="hu-HU" b="1" dirty="0" err="1" smtClean="0"/>
              <a:t>MaNDA</a:t>
            </a:r>
            <a:r>
              <a:rPr lang="hu-HU" b="1" dirty="0" smtClean="0"/>
              <a:t> adatbázis</a:t>
            </a:r>
            <a:br>
              <a:rPr lang="hu-HU" b="1" dirty="0" smtClean="0"/>
            </a:br>
            <a:r>
              <a:rPr lang="hu-HU" i="1" dirty="0" smtClean="0"/>
              <a:t>Előadó:Hegedűs Henriett </a:t>
            </a:r>
            <a:r>
              <a:rPr lang="hu-HU" dirty="0" smtClean="0"/>
              <a:t>osztályvezető (Forum Hungaricum Nonprofit Kft., Digitálisarchívum-fejlesztési Osztály)</a:t>
            </a:r>
          </a:p>
          <a:p>
            <a:pPr fontAlgn="t"/>
            <a:r>
              <a:rPr lang="hu-HU" b="1" dirty="0" smtClean="0"/>
              <a:t>11:40 </a:t>
            </a:r>
            <a:r>
              <a:rPr lang="hu-HU" b="1" dirty="0" err="1" smtClean="0"/>
              <a:t>Ripa</a:t>
            </a:r>
            <a:r>
              <a:rPr lang="hu-HU" b="1" dirty="0" smtClean="0"/>
              <a:t> </a:t>
            </a:r>
            <a:r>
              <a:rPr lang="hu-HU" b="1" dirty="0" smtClean="0"/>
              <a:t>és barátai. A nagy kincsvadászat Komárom-Esztergom vármegyében. Matricás könyv és társasjáték. Együttműködés és innováció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Bemutatja: dr. Borbásné Bodrogi Zsuzsanna </a:t>
            </a:r>
            <a:r>
              <a:rPr lang="hu-HU" dirty="0" smtClean="0"/>
              <a:t>elnöki és alelnöki referens (Komárom-Esztergom Vármegyei Önkormányzati Hivatal) és </a:t>
            </a:r>
            <a:r>
              <a:rPr lang="hu-HU" i="1" dirty="0" err="1" smtClean="0"/>
              <a:t>Mikolasek</a:t>
            </a:r>
            <a:r>
              <a:rPr lang="hu-HU" i="1" dirty="0" smtClean="0"/>
              <a:t> Zsófia</a:t>
            </a:r>
            <a:r>
              <a:rPr lang="hu-HU" dirty="0" smtClean="0"/>
              <a:t> igazgató (Tatabánya MJV József Attila Könyvtár, Tatabánya)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https://mkevandorgyules.hu/szekcioulesek-2023/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hu-HU" u="sng" dirty="0" smtClean="0"/>
              <a:t>2023. július 14. - </a:t>
            </a:r>
            <a:r>
              <a:rPr lang="hu-HU" b="1" u="sng" dirty="0" smtClean="0"/>
              <a:t>Jogi Szekció</a:t>
            </a:r>
            <a:endParaRPr lang="hu-HU" u="sng" dirty="0" smtClean="0"/>
          </a:p>
          <a:p>
            <a:r>
              <a:rPr lang="hu-HU" dirty="0" smtClean="0"/>
              <a:t>Helyszín: </a:t>
            </a:r>
            <a:r>
              <a:rPr lang="hu-HU" dirty="0" err="1" smtClean="0"/>
              <a:t>Edutus</a:t>
            </a:r>
            <a:r>
              <a:rPr lang="hu-HU" dirty="0" smtClean="0"/>
              <a:t> Egyetem Tatabányai Tagozat “B” </a:t>
            </a:r>
            <a:r>
              <a:rPr lang="hu-HU" dirty="0" smtClean="0"/>
              <a:t>épület</a:t>
            </a:r>
          </a:p>
          <a:p>
            <a:r>
              <a:rPr lang="hu-HU" dirty="0" smtClean="0"/>
              <a:t>13:00-16:00</a:t>
            </a:r>
            <a:endParaRPr lang="hu-HU" dirty="0" smtClean="0"/>
          </a:p>
          <a:p>
            <a:pPr fontAlgn="t"/>
            <a:r>
              <a:rPr lang="hu-HU" b="1" dirty="0" smtClean="0"/>
              <a:t> Köszöntők </a:t>
            </a:r>
          </a:p>
          <a:p>
            <a:pPr fontAlgn="t"/>
            <a:r>
              <a:rPr lang="hu-HU" b="1" dirty="0" smtClean="0"/>
              <a:t>A közösség által vezérelt jogtudományi tudásforrás a 21. században (</a:t>
            </a:r>
            <a:r>
              <a:rPr lang="hu-HU" b="1" dirty="0" err="1" smtClean="0"/>
              <a:t>Ioten</a:t>
            </a:r>
            <a:r>
              <a:rPr lang="hu-HU" b="1" dirty="0" smtClean="0"/>
              <a:t>)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dr. </a:t>
            </a:r>
            <a:r>
              <a:rPr lang="hu-HU" i="1" dirty="0" err="1" smtClean="0"/>
              <a:t>Aczél-Partos</a:t>
            </a:r>
            <a:r>
              <a:rPr lang="hu-HU" i="1" dirty="0" smtClean="0"/>
              <a:t> Adrienn</a:t>
            </a:r>
            <a:r>
              <a:rPr lang="hu-HU" dirty="0" smtClean="0"/>
              <a:t>, könyvtárvezető, Pázmány Péter Katolikus Egyetem Jog- és Államtudományi Kar Könyvtára</a:t>
            </a:r>
          </a:p>
          <a:p>
            <a:pPr fontAlgn="t"/>
            <a:r>
              <a:rPr lang="hu-HU" b="1" dirty="0" smtClean="0"/>
              <a:t> A </a:t>
            </a:r>
            <a:r>
              <a:rPr lang="hu-HU" b="1" dirty="0" err="1" smtClean="0"/>
              <a:t>Facebook</a:t>
            </a:r>
            <a:r>
              <a:rPr lang="hu-HU" b="1" dirty="0" smtClean="0"/>
              <a:t> és más közösségi médiás megjelenésekkel kapcsolatos jogi aggályok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dr. Gosztonyi Gergely </a:t>
            </a:r>
            <a:r>
              <a:rPr lang="hu-HU" dirty="0" smtClean="0"/>
              <a:t>PhD, oktató, ELTE Magyar Állam- és Jogtörténeti Tanszék</a:t>
            </a:r>
          </a:p>
          <a:p>
            <a:pPr fontAlgn="t"/>
            <a:r>
              <a:rPr lang="hu-HU" b="1" dirty="0" smtClean="0"/>
              <a:t> </a:t>
            </a:r>
            <a:r>
              <a:rPr lang="hu-HU" b="1" dirty="0" err="1" smtClean="0"/>
              <a:t>Közöségszervezés</a:t>
            </a:r>
            <a:r>
              <a:rPr lang="hu-HU" b="1" dirty="0" smtClean="0"/>
              <a:t> a Nyílt tudomány égisze alatt: Open Science </a:t>
            </a:r>
            <a:r>
              <a:rPr lang="hu-HU" b="1" dirty="0" err="1" smtClean="0"/>
              <a:t>Community</a:t>
            </a:r>
            <a:r>
              <a:rPr lang="hu-HU" b="1" dirty="0" smtClean="0"/>
              <a:t> létrehozásának kezdeti lépései a Pécsi Tudományegyetemen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</a:t>
            </a:r>
            <a:r>
              <a:rPr lang="hu-HU" i="1" dirty="0" err="1" smtClean="0"/>
              <a:t>Kókay</a:t>
            </a:r>
            <a:r>
              <a:rPr lang="hu-HU" i="1" dirty="0" smtClean="0"/>
              <a:t> Péter</a:t>
            </a:r>
            <a:r>
              <a:rPr lang="hu-HU" dirty="0" smtClean="0"/>
              <a:t>, könyvtáros, Pécsi Tudományegyetem Egyetemi Könyvtár és Tudásközpont</a:t>
            </a:r>
          </a:p>
          <a:p>
            <a:pPr fontAlgn="t"/>
            <a:r>
              <a:rPr lang="hu-HU" b="1" dirty="0" smtClean="0"/>
              <a:t> Az Európai Dokumentációs Hálózat működése a kapcsolatrendszer és a nyílt tudomány dimenziójában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</a:t>
            </a:r>
            <a:r>
              <a:rPr lang="hu-HU" i="1" dirty="0" err="1" smtClean="0"/>
              <a:t>Czákné</a:t>
            </a:r>
            <a:r>
              <a:rPr lang="hu-HU" i="1" dirty="0" smtClean="0"/>
              <a:t> Szomor Ildikó</a:t>
            </a:r>
            <a:r>
              <a:rPr lang="hu-HU" dirty="0" smtClean="0"/>
              <a:t>, vezető szakreferens, Európai Unió Letéti Gyűjtemény, Országgyűlési Könyvtár</a:t>
            </a:r>
          </a:p>
          <a:p>
            <a:pPr fontAlgn="t"/>
            <a:r>
              <a:rPr lang="hu-HU" b="1" dirty="0" smtClean="0"/>
              <a:t> Egy ország képessé tétele az ismeretek megszerzésére – avagy a XIX. századi “kultúrafogyasztás” lehetőségei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Kardos Helga</a:t>
            </a:r>
            <a:r>
              <a:rPr lang="hu-HU" dirty="0" smtClean="0"/>
              <a:t>, könyvtárvezető-helyettes, Pázmány Péter Katolikus Egyetem Jog- és </a:t>
            </a:r>
            <a:r>
              <a:rPr lang="hu-HU" dirty="0" err="1" smtClean="0"/>
              <a:t>és</a:t>
            </a:r>
            <a:r>
              <a:rPr lang="hu-HU" dirty="0" smtClean="0"/>
              <a:t> Államtudományi Kar Könyvtára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https://mkevandorgyules.hu/szekcioulesek-2023/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hu-HU" u="sng" dirty="0" smtClean="0"/>
              <a:t>2023. július 14. - </a:t>
            </a:r>
            <a:r>
              <a:rPr lang="hu-HU" b="1" u="sng" dirty="0" err="1" smtClean="0"/>
              <a:t>Könyvtárostanárok</a:t>
            </a:r>
            <a:r>
              <a:rPr lang="hu-HU" b="1" u="sng" dirty="0" smtClean="0"/>
              <a:t> Egyesülete</a:t>
            </a:r>
            <a:endParaRPr lang="hu-HU" u="sng" dirty="0" smtClean="0"/>
          </a:p>
          <a:p>
            <a:r>
              <a:rPr lang="hu-HU" dirty="0" smtClean="0"/>
              <a:t>Helyszín: </a:t>
            </a:r>
            <a:r>
              <a:rPr lang="hu-HU" dirty="0" err="1" smtClean="0"/>
              <a:t>Edutus</a:t>
            </a:r>
            <a:r>
              <a:rPr lang="hu-HU" dirty="0" smtClean="0"/>
              <a:t> Egyetem Tatabányai Tagozat “B” </a:t>
            </a:r>
            <a:r>
              <a:rPr lang="hu-HU" dirty="0" smtClean="0"/>
              <a:t>épület</a:t>
            </a:r>
          </a:p>
          <a:p>
            <a:r>
              <a:rPr lang="hu-HU" dirty="0" smtClean="0"/>
              <a:t>13:00-16:00</a:t>
            </a:r>
          </a:p>
          <a:p>
            <a:r>
              <a:rPr lang="hu-HU" b="1" dirty="0" smtClean="0"/>
              <a:t>Hogyan </a:t>
            </a:r>
            <a:r>
              <a:rPr lang="hu-HU" b="1" dirty="0" smtClean="0"/>
              <a:t>alakítja át a mesterséges intelligencia a </a:t>
            </a:r>
            <a:r>
              <a:rPr lang="hu-HU" b="1" dirty="0" err="1" smtClean="0"/>
              <a:t>könyvtárhasználóképzést</a:t>
            </a:r>
            <a:r>
              <a:rPr lang="hu-HU" b="1" dirty="0" smtClean="0"/>
              <a:t>?</a:t>
            </a:r>
          </a:p>
          <a:p>
            <a:pPr>
              <a:buNone/>
            </a:pPr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i="1" dirty="0" smtClean="0"/>
              <a:t>Egy felvezető előadás után közösen gondolkodunk arról, hogy hogyan hat, hogyan változtatja meg az információkeresési és értelmezési szokásokat a mesterséges intelligencia. Hogyan érdemes és lehet erre a könyvtárhasználókat (tanulókat, hallgatókat, felnőtteket) felkészíteni? Kell-e és ha igen, miben változnia a könyvtárhasználati tananyagnak?</a:t>
            </a:r>
            <a:br>
              <a:rPr lang="hu-HU" i="1" dirty="0" smtClean="0"/>
            </a:br>
            <a:r>
              <a:rPr lang="hu-HU" i="1" dirty="0" smtClean="0"/>
              <a:t>Vagy “csak” módszerekben kell változni?</a:t>
            </a:r>
            <a:endParaRPr lang="hu-HU"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https://mkevandorgyules.hu/szekcioulesek-2023/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hu-HU" u="sng" dirty="0" smtClean="0"/>
              <a:t>2023. július 14. - </a:t>
            </a:r>
            <a:r>
              <a:rPr lang="hu-HU" b="1" u="sng" dirty="0" smtClean="0"/>
              <a:t>Közkönyvtári Egylet – </a:t>
            </a:r>
            <a:r>
              <a:rPr lang="hu-HU" b="1" u="sng" dirty="0" err="1" smtClean="0"/>
              <a:t>Gyermekkönyvtáros</a:t>
            </a:r>
            <a:r>
              <a:rPr lang="hu-HU" b="1" u="sng" dirty="0" smtClean="0"/>
              <a:t> Szekció</a:t>
            </a:r>
            <a:endParaRPr lang="hu-HU" u="sng" dirty="0" smtClean="0"/>
          </a:p>
          <a:p>
            <a:r>
              <a:rPr lang="hu-HU" dirty="0" smtClean="0"/>
              <a:t>Helyszín: TMJV József Attila </a:t>
            </a:r>
            <a:r>
              <a:rPr lang="hu-HU" dirty="0" smtClean="0"/>
              <a:t>Könyvtár</a:t>
            </a:r>
          </a:p>
          <a:p>
            <a:r>
              <a:rPr lang="hu-HU" dirty="0" smtClean="0"/>
              <a:t>10:00-16:00</a:t>
            </a:r>
            <a:endParaRPr lang="hu-HU" dirty="0" smtClean="0"/>
          </a:p>
          <a:p>
            <a:pPr fontAlgn="t"/>
            <a:r>
              <a:rPr lang="hu-HU" b="1" dirty="0" smtClean="0"/>
              <a:t> Közösségépítés</a:t>
            </a:r>
            <a:br>
              <a:rPr lang="hu-HU" b="1" dirty="0" smtClean="0"/>
            </a:br>
            <a:r>
              <a:rPr lang="hu-HU" i="1" dirty="0" smtClean="0"/>
              <a:t>Előadó: Gyenes Zsuzsa </a:t>
            </a:r>
            <a:r>
              <a:rPr lang="hu-HU" dirty="0" smtClean="0"/>
              <a:t>(Közösségfejlesztők Egyesülete)</a:t>
            </a:r>
          </a:p>
          <a:p>
            <a:pPr fontAlgn="t"/>
            <a:r>
              <a:rPr lang="hu-HU" b="1" dirty="0" smtClean="0"/>
              <a:t> Élménykönyvtár – újítás és tapasztalat a könyvtárosi munkában és attitűdben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</a:t>
            </a:r>
            <a:r>
              <a:rPr lang="hu-HU" i="1" dirty="0" err="1" smtClean="0"/>
              <a:t>Komló-Szabó</a:t>
            </a:r>
            <a:r>
              <a:rPr lang="hu-HU" i="1" dirty="0" smtClean="0"/>
              <a:t> Ágnes </a:t>
            </a:r>
            <a:r>
              <a:rPr lang="hu-HU" dirty="0" smtClean="0"/>
              <a:t>könyvtáros (Bródy Sándor Könyvtár)</a:t>
            </a:r>
            <a:br>
              <a:rPr lang="hu-HU" dirty="0" smtClean="0"/>
            </a:br>
            <a:r>
              <a:rPr lang="hu-HU" i="1" dirty="0" smtClean="0"/>
              <a:t>Az előadás a könyvtár és a pozitív élmény fogalmát kapcsolja össze. Gyakorlati tapasztalatokra épít, ezeket mutatja be. Az Élménykönyvtár szemléletének központi eleme, hogy könyvtárhasználó és könyvtáros egyaránt érezze jól magát a könyvtárban. Hogyan lehet a tapasztalatokat, újításokat, önismeretet, kreativitást, kapcsolatokat, kapcsolódásokat, meséket, kortárs irodalmi alkotásokat ennek érdekében jól használni, milyen inspiratív lehetőségek vannak mindezekben.</a:t>
            </a:r>
            <a:endParaRPr lang="hu-HU" dirty="0" smtClean="0"/>
          </a:p>
          <a:p>
            <a:pPr fontAlgn="t"/>
            <a:r>
              <a:rPr lang="hu-HU" b="1" dirty="0" smtClean="0"/>
              <a:t> „</a:t>
            </a:r>
            <a:r>
              <a:rPr lang="hu-HU" b="1" dirty="0" err="1" smtClean="0"/>
              <a:t>Szivü</a:t>
            </a:r>
            <a:r>
              <a:rPr lang="hu-HU" b="1" dirty="0" smtClean="0"/>
              <a:t>(n)</a:t>
            </a:r>
            <a:r>
              <a:rPr lang="hu-HU" b="1" dirty="0" err="1" smtClean="0"/>
              <a:t>kben</a:t>
            </a:r>
            <a:r>
              <a:rPr lang="hu-HU" b="1" dirty="0" smtClean="0"/>
              <a:t> szép zöld tüzek égnek” – Bemutatkozik a TMJV József Attila Könyvtár gyermekrészlege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</a:t>
            </a:r>
            <a:r>
              <a:rPr lang="hu-HU" i="1" dirty="0" err="1" smtClean="0"/>
              <a:t>Suller</a:t>
            </a:r>
            <a:r>
              <a:rPr lang="hu-HU" i="1" dirty="0" smtClean="0"/>
              <a:t> Ildikó</a:t>
            </a:r>
            <a:r>
              <a:rPr lang="hu-HU" dirty="0" smtClean="0"/>
              <a:t>, a gyermekrészleg vezetője</a:t>
            </a:r>
          </a:p>
          <a:p>
            <a:pPr fontAlgn="t"/>
            <a:r>
              <a:rPr lang="hu-HU" b="1" dirty="0" smtClean="0"/>
              <a:t> A foglalkozás: Békés Pál: Lomtalanítás a Fehérlófia utcában – drámapedagógiai foglalkozás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Vezeti </a:t>
            </a:r>
            <a:r>
              <a:rPr lang="hu-HU" i="1" dirty="0" err="1" smtClean="0"/>
              <a:t>Mikolasek</a:t>
            </a:r>
            <a:r>
              <a:rPr lang="hu-HU" i="1" dirty="0" smtClean="0"/>
              <a:t> Zsófia </a:t>
            </a:r>
            <a:r>
              <a:rPr lang="hu-HU" dirty="0" smtClean="0"/>
              <a:t>igazgató (Erre a gyermekrészlegben kerül sor az ebéd után)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/>
          </a:bodyPr>
          <a:lstStyle/>
          <a:p>
            <a:r>
              <a:rPr lang="hu-HU" sz="3600" dirty="0" smtClean="0"/>
              <a:t>https://mkevandorgyules.hu/szekcioulesek-2023/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571612"/>
            <a:ext cx="4114800" cy="507209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hu-HU" sz="1600" u="sng" dirty="0" smtClean="0"/>
              <a:t>2023. július 14. - </a:t>
            </a:r>
            <a:r>
              <a:rPr lang="hu-HU" sz="1600" b="1" u="sng" dirty="0" smtClean="0"/>
              <a:t>Műszaki Könyvtáros Szekció – Múzeumi </a:t>
            </a:r>
            <a:r>
              <a:rPr lang="hu-HU" sz="1600" b="1" u="sng" dirty="0" smtClean="0"/>
              <a:t>Szekció</a:t>
            </a:r>
          </a:p>
          <a:p>
            <a:r>
              <a:rPr lang="hu-HU" sz="1500" b="1" u="sng" dirty="0" smtClean="0"/>
              <a:t>10:00-16:00</a:t>
            </a:r>
            <a:endParaRPr lang="hu-HU" sz="1500" u="sng" dirty="0" smtClean="0"/>
          </a:p>
          <a:p>
            <a:r>
              <a:rPr lang="hu-HU" sz="1500" dirty="0" smtClean="0"/>
              <a:t>Helyszín: </a:t>
            </a:r>
            <a:r>
              <a:rPr lang="hu-HU" sz="1500" dirty="0" err="1" smtClean="0"/>
              <a:t>Edutus</a:t>
            </a:r>
            <a:r>
              <a:rPr lang="hu-HU" sz="1500" dirty="0" smtClean="0"/>
              <a:t> Egyetem Tatabányai Tagozat “B” épület</a:t>
            </a:r>
          </a:p>
          <a:p>
            <a:r>
              <a:rPr lang="hu-HU" sz="1500" dirty="0" smtClean="0"/>
              <a:t>Elköteleződés múltunk muzeális értekei védelmében és inspiráció a jövőnk jobbá tételéért műszaki képességeink növelésével</a:t>
            </a:r>
            <a:br>
              <a:rPr lang="hu-HU" sz="1500" dirty="0" smtClean="0"/>
            </a:br>
            <a:r>
              <a:rPr lang="hu-HU" sz="1500" dirty="0" smtClean="0"/>
              <a:t>Kincseink a szén, a vizek és a levegő hasznairól (előadások)</a:t>
            </a:r>
          </a:p>
          <a:p>
            <a:r>
              <a:rPr lang="hu-HU" sz="1500" dirty="0" smtClean="0"/>
              <a:t>Program moderátorok:</a:t>
            </a:r>
            <a:br>
              <a:rPr lang="hu-HU" sz="1500" dirty="0" smtClean="0"/>
            </a:br>
            <a:r>
              <a:rPr lang="hu-HU" sz="1500" b="1" dirty="0" err="1" smtClean="0"/>
              <a:t>Kreutzer</a:t>
            </a:r>
            <a:r>
              <a:rPr lang="hu-HU" sz="1500" b="1" dirty="0" smtClean="0"/>
              <a:t> Andrea</a:t>
            </a:r>
            <a:r>
              <a:rPr lang="hu-HU" sz="1500" dirty="0" smtClean="0"/>
              <a:t> a Múzeumi Szekció titkára, </a:t>
            </a:r>
            <a:r>
              <a:rPr lang="hu-HU" sz="1500" b="1" dirty="0" smtClean="0"/>
              <a:t>Farkas István</a:t>
            </a:r>
            <a:r>
              <a:rPr lang="hu-HU" sz="1500" dirty="0" smtClean="0"/>
              <a:t> a Műszaki Szekció elnöke – </a:t>
            </a:r>
            <a:r>
              <a:rPr lang="hu-HU" sz="1500" b="1" dirty="0" smtClean="0"/>
              <a:t>Nagy Zoltán</a:t>
            </a:r>
            <a:r>
              <a:rPr lang="hu-HU" sz="1500" dirty="0" smtClean="0"/>
              <a:t> tiszteletbeli elnök</a:t>
            </a:r>
          </a:p>
          <a:p>
            <a:pPr fontAlgn="t"/>
            <a:r>
              <a:rPr lang="hu-HU" sz="1500" b="1" dirty="0" smtClean="0"/>
              <a:t>10.00 A két szekció program megnyitása10.15.A Tatabánya környéki szénbányászat fejlődése és hatása a városra</a:t>
            </a:r>
            <a:br>
              <a:rPr lang="hu-HU" sz="1500" b="1" dirty="0" smtClean="0"/>
            </a:br>
            <a:r>
              <a:rPr lang="hu-HU" sz="1500" i="1" dirty="0" smtClean="0"/>
              <a:t>Előadó: Kiss Vendel </a:t>
            </a:r>
            <a:r>
              <a:rPr lang="hu-HU" sz="1500" dirty="0" smtClean="0"/>
              <a:t>igazgatóhelyettes (Tatabányai Városi  Múzeum)</a:t>
            </a:r>
          </a:p>
          <a:p>
            <a:r>
              <a:rPr lang="hu-HU" sz="1500" b="1" dirty="0" smtClean="0"/>
              <a:t>10.45 Új könyvtáros kolléga lesz a „Mesterséges Intelligencia”</a:t>
            </a:r>
            <a:r>
              <a:rPr lang="hu-HU" sz="1500" dirty="0" smtClean="0"/>
              <a:t/>
            </a:r>
            <a:br>
              <a:rPr lang="hu-HU" sz="1500" dirty="0" smtClean="0"/>
            </a:br>
            <a:r>
              <a:rPr lang="hu-HU" sz="1500" i="1" dirty="0" smtClean="0"/>
              <a:t>Előadó: Takács Dániel </a:t>
            </a:r>
            <a:r>
              <a:rPr lang="hu-HU" sz="1500" dirty="0" smtClean="0"/>
              <a:t>könyvtárvezető (ELTE Állam-és Jogtudományi Kari Könyvtár) </a:t>
            </a:r>
          </a:p>
          <a:p>
            <a:r>
              <a:rPr lang="hu-HU" sz="1500" b="1" dirty="0" smtClean="0"/>
              <a:t>11.15 2 év, 5 hónap,17 nap. Költözés és költözés előkészítés a Néprajzi Múzeum Könyvtárában</a:t>
            </a:r>
            <a:r>
              <a:rPr lang="hu-HU" sz="1500" dirty="0" smtClean="0"/>
              <a:t/>
            </a:r>
            <a:br>
              <a:rPr lang="hu-HU" sz="1500" dirty="0" smtClean="0"/>
            </a:br>
            <a:r>
              <a:rPr lang="hu-HU" sz="1500" i="1" dirty="0" smtClean="0"/>
              <a:t>Előadó: </a:t>
            </a:r>
            <a:r>
              <a:rPr lang="hu-HU" sz="1500" i="1" dirty="0" err="1" smtClean="0"/>
              <a:t>Szőllösy</a:t>
            </a:r>
            <a:r>
              <a:rPr lang="hu-HU" sz="1500" i="1" dirty="0" smtClean="0"/>
              <a:t> Gabriella </a:t>
            </a:r>
            <a:r>
              <a:rPr lang="hu-HU" sz="1500" dirty="0" smtClean="0"/>
              <a:t>főosztályvezető (Néprajzi Múzeum)</a:t>
            </a:r>
            <a:r>
              <a:rPr lang="hu-HU" sz="1500" b="1" dirty="0" smtClean="0"/>
              <a:t> Miénk itt a tér! – A Néprajzi Múzeum Könyvtárának gyűjteménye és használója</a:t>
            </a:r>
            <a:r>
              <a:rPr lang="hu-HU" sz="1500" dirty="0" smtClean="0"/>
              <a:t/>
            </a:r>
            <a:br>
              <a:rPr lang="hu-HU" sz="1500" dirty="0" smtClean="0"/>
            </a:br>
            <a:r>
              <a:rPr lang="hu-HU" sz="1500" dirty="0" smtClean="0"/>
              <a:t>Előadó: Labancz Edit könyvtáros (Néprajzi Múzeum)</a:t>
            </a:r>
            <a:br>
              <a:rPr lang="hu-HU" sz="1500" dirty="0" smtClean="0"/>
            </a:br>
            <a:endParaRPr lang="hu-HU" sz="1500" dirty="0"/>
          </a:p>
        </p:txBody>
      </p:sp>
      <p:sp>
        <p:nvSpPr>
          <p:cNvPr id="4" name="Tartalom helye 2"/>
          <p:cNvSpPr txBox="1">
            <a:spLocks/>
          </p:cNvSpPr>
          <p:nvPr/>
        </p:nvSpPr>
        <p:spPr>
          <a:xfrm>
            <a:off x="4714876" y="1928802"/>
            <a:ext cx="4114800" cy="470823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hu-H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artalom helye 2"/>
          <p:cNvSpPr txBox="1">
            <a:spLocks/>
          </p:cNvSpPr>
          <p:nvPr/>
        </p:nvSpPr>
        <p:spPr>
          <a:xfrm>
            <a:off x="4643438" y="1928802"/>
            <a:ext cx="4114800" cy="470823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hu-HU" sz="1200" b="1" dirty="0" smtClean="0"/>
              <a:t>12.30 Nagy példányszámú könyvgyűjtemények aktuális állományvédelmi kihívásai. “A sikeres pályázatírás műhelytitkaiból”</a:t>
            </a:r>
            <a:r>
              <a:rPr lang="hu-HU" sz="1200" dirty="0" smtClean="0"/>
              <a:t/>
            </a:r>
            <a:br>
              <a:rPr lang="hu-HU" sz="1200" dirty="0" smtClean="0"/>
            </a:br>
            <a:r>
              <a:rPr lang="hu-HU" sz="1200" dirty="0" smtClean="0"/>
              <a:t>Előadó: Hajdu Zsófia Edit (</a:t>
            </a:r>
            <a:r>
              <a:rPr lang="hu-HU" sz="1200" dirty="0" err="1" smtClean="0"/>
              <a:t>Pre-Con</a:t>
            </a:r>
            <a:r>
              <a:rPr lang="hu-HU" sz="1200" dirty="0" smtClean="0"/>
              <a:t> Restaurátor Kft. – Patrica és Matrica Bt.)</a:t>
            </a:r>
            <a:r>
              <a:rPr lang="hu-HU" sz="1200" b="1" dirty="0" smtClean="0"/>
              <a:t> A szekció program összegzése és az </a:t>
            </a:r>
            <a:r>
              <a:rPr lang="hu-HU" sz="1200" b="1" dirty="0" err="1" smtClean="0"/>
              <a:t>MKE-nek</a:t>
            </a:r>
            <a:r>
              <a:rPr lang="hu-HU" sz="1200" b="1" dirty="0" smtClean="0"/>
              <a:t> küldött jelmondatok ismertetése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hu-HU" sz="1200" b="1" dirty="0" smtClean="0"/>
              <a:t>13.00 – 14.00 Új könyvtáros kolléga lesz a „Mesterséges Intelligencia”</a:t>
            </a:r>
            <a:r>
              <a:rPr lang="hu-HU" sz="1200" dirty="0" smtClean="0"/>
              <a:t/>
            </a:r>
            <a:br>
              <a:rPr lang="hu-HU" sz="1200" dirty="0" smtClean="0"/>
            </a:br>
            <a:r>
              <a:rPr lang="hu-HU" sz="1200" dirty="0" smtClean="0"/>
              <a:t>Előadó: Takács Dániel könyvtárvezető (ELTE Állam-és Jogtudományi Kari Könyvtár)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hu-HU" sz="1200" b="1" dirty="0" smtClean="0"/>
              <a:t>14.20 Utazás -„BÁNYA -TÁRNA„ látogatás a Tatabányai Múzeum: Bányászati és Ipari Skanzenében</a:t>
            </a:r>
            <a:r>
              <a:rPr lang="hu-HU" sz="1200" dirty="0" smtClean="0"/>
              <a:t/>
            </a:r>
            <a:br>
              <a:rPr lang="hu-HU" sz="1200" dirty="0" smtClean="0"/>
            </a:br>
            <a:r>
              <a:rPr lang="hu-HU" sz="1200" dirty="0" smtClean="0"/>
              <a:t>A délelőtti Múzeumi és Műszaki Szekció előadásai hallgatóinak 20-25 fős csoportja számára a világon egyedülálló, ma már ugyan nem működő, de eredeti állapotában bemutatott XV. számú szénbánya aknában, Kiss Vendel muzeológus szakmai vezetésével.</a:t>
            </a:r>
            <a:br>
              <a:rPr lang="hu-HU" sz="1200" dirty="0" smtClean="0"/>
            </a:br>
            <a:r>
              <a:rPr lang="hu-HU" sz="1200" dirty="0" smtClean="0"/>
              <a:t>E helyszínt autóbusz járattal fogjuk megközelíteni.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hu-HU" sz="1200" b="1" dirty="0" smtClean="0"/>
              <a:t>14. 25 A Tatabányai Városi Múzeum meglátogatása,</a:t>
            </a:r>
            <a:r>
              <a:rPr lang="hu-HU" sz="1200" dirty="0" smtClean="0"/>
              <a:t/>
            </a:r>
            <a:br>
              <a:rPr lang="hu-HU" sz="1200" dirty="0" smtClean="0"/>
            </a:br>
            <a:r>
              <a:rPr lang="hu-HU" sz="1200" dirty="0" smtClean="0"/>
              <a:t>előre egyeztetett időpontban Pál Gabriella </a:t>
            </a:r>
            <a:r>
              <a:rPr lang="hu-HU" sz="1200" dirty="0"/>
              <a:t>múzeumigazgató szakvezetésével </a:t>
            </a:r>
            <a:r>
              <a:rPr kumimoji="0" lang="hu-H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hu-H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https://mkevandorgyules.hu/szekcioulesek-2023/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u-HU" u="sng" dirty="0" smtClean="0"/>
              <a:t>2023. július 14. - </a:t>
            </a:r>
            <a:r>
              <a:rPr lang="hu-HU" b="1" u="sng" dirty="0" smtClean="0"/>
              <a:t>Olvasószolgálati </a:t>
            </a:r>
            <a:r>
              <a:rPr lang="hu-HU" b="1" u="sng" dirty="0" smtClean="0"/>
              <a:t>Szekció</a:t>
            </a:r>
          </a:p>
          <a:p>
            <a:r>
              <a:rPr lang="hu-HU" b="1" u="sng" dirty="0" smtClean="0"/>
              <a:t>10:00-12:30</a:t>
            </a:r>
            <a:endParaRPr lang="hu-HU" u="sng" dirty="0" smtClean="0"/>
          </a:p>
          <a:p>
            <a:r>
              <a:rPr lang="hu-HU" dirty="0" smtClean="0"/>
              <a:t>Helyszín: </a:t>
            </a:r>
            <a:r>
              <a:rPr lang="hu-HU" dirty="0" err="1" smtClean="0"/>
              <a:t>Edutus</a:t>
            </a:r>
            <a:r>
              <a:rPr lang="hu-HU" dirty="0" smtClean="0"/>
              <a:t> Egyetem Tatabányai Tagozat “B” épület</a:t>
            </a:r>
          </a:p>
          <a:p>
            <a:r>
              <a:rPr lang="hu-HU" dirty="0" smtClean="0"/>
              <a:t>Innovatív szolgáltatások a használókért</a:t>
            </a:r>
          </a:p>
          <a:p>
            <a:r>
              <a:rPr lang="hu-HU" dirty="0" smtClean="0"/>
              <a:t>Moderátor: </a:t>
            </a:r>
            <a:r>
              <a:rPr lang="hu-HU" b="1" dirty="0" err="1" smtClean="0"/>
              <a:t>Molekné</a:t>
            </a:r>
            <a:r>
              <a:rPr lang="hu-HU" b="1" dirty="0" smtClean="0"/>
              <a:t> Kőrösi Beatrix</a:t>
            </a:r>
            <a:r>
              <a:rPr lang="hu-HU" dirty="0" smtClean="0"/>
              <a:t> elnök</a:t>
            </a:r>
          </a:p>
          <a:p>
            <a:pPr>
              <a:buNone/>
            </a:pPr>
            <a:endParaRPr lang="hu-HU" dirty="0" smtClean="0"/>
          </a:p>
          <a:p>
            <a:r>
              <a:rPr lang="hu-HU" b="1" dirty="0" smtClean="0"/>
              <a:t>10.00 E-book kölcsönzés a Tatabánya MJV József Attila Könyvtárban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</a:t>
            </a:r>
            <a:r>
              <a:rPr lang="hu-HU" i="1" dirty="0" err="1" smtClean="0"/>
              <a:t>Mikolasek</a:t>
            </a:r>
            <a:r>
              <a:rPr lang="hu-HU" i="1" dirty="0" smtClean="0"/>
              <a:t> Zsófia </a:t>
            </a:r>
            <a:r>
              <a:rPr lang="hu-HU" dirty="0" smtClean="0"/>
              <a:t>igazgató</a:t>
            </a:r>
          </a:p>
          <a:p>
            <a:r>
              <a:rPr lang="hu-HU" b="1" dirty="0" smtClean="0"/>
              <a:t>10:30 Okos Könyvtár avagy Nyitott Tér program a Vörösmarty Mihály Könyvtárban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Horváth Adrienn </a:t>
            </a:r>
            <a:r>
              <a:rPr lang="hu-HU" dirty="0" smtClean="0"/>
              <a:t>igazgatóhelyettes</a:t>
            </a:r>
          </a:p>
          <a:p>
            <a:r>
              <a:rPr lang="hu-HU" b="1" dirty="0" smtClean="0"/>
              <a:t>11:00 „</a:t>
            </a:r>
            <a:r>
              <a:rPr lang="hu-HU" b="1" dirty="0" err="1" smtClean="0"/>
              <a:t>Bródy-brand</a:t>
            </a:r>
            <a:r>
              <a:rPr lang="hu-HU" b="1" dirty="0" smtClean="0"/>
              <a:t>” – egy közkönyvtár lehetőségei a korszerű, innovatív és fenntartható szolgáltatásfejlesztés területén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Tőzsér Istvánné Géczi Andrea </a:t>
            </a:r>
            <a:r>
              <a:rPr lang="hu-HU" dirty="0" smtClean="0"/>
              <a:t>igazgató, Bródy Sándor Könyvtár</a:t>
            </a:r>
          </a:p>
          <a:p>
            <a:r>
              <a:rPr lang="hu-HU" b="1" dirty="0" smtClean="0"/>
              <a:t>11:30 Szórakoztató kultúraközvetítés a gyöngyösi </a:t>
            </a:r>
            <a:r>
              <a:rPr lang="hu-HU" b="1" dirty="0" err="1" smtClean="0"/>
              <a:t>Vachott</a:t>
            </a:r>
            <a:r>
              <a:rPr lang="hu-HU" b="1" dirty="0" smtClean="0"/>
              <a:t> Sándor Városi Könyvtárból: le a sztereotípiákkal!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Szabó Dénes </a:t>
            </a:r>
            <a:r>
              <a:rPr lang="hu-HU" dirty="0" smtClean="0"/>
              <a:t>zenei könyvtáros</a:t>
            </a:r>
            <a:endParaRPr lang="hu-H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https://mkevandorgyules.hu/szekcioulesek-2023/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hu-HU" sz="2900" u="sng" dirty="0" smtClean="0"/>
              <a:t>2023. július 14. - </a:t>
            </a:r>
            <a:r>
              <a:rPr lang="hu-HU" sz="2900" b="1" u="sng" dirty="0" smtClean="0"/>
              <a:t>Szlovákiai Magyar Könyvtárosok Egyesülete</a:t>
            </a:r>
            <a:r>
              <a:rPr lang="hu-HU" sz="2900" u="sng" dirty="0" smtClean="0"/>
              <a:t> – </a:t>
            </a:r>
            <a:r>
              <a:rPr lang="hu-HU" sz="2900" b="1" u="sng" dirty="0" smtClean="0"/>
              <a:t>Határon túli magyar könyvtárosok szekciója</a:t>
            </a:r>
            <a:endParaRPr lang="hu-HU" sz="2900" u="sng" dirty="0" smtClean="0"/>
          </a:p>
          <a:p>
            <a:r>
              <a:rPr lang="hu-HU" dirty="0" smtClean="0"/>
              <a:t>Helyszín: </a:t>
            </a:r>
            <a:r>
              <a:rPr lang="hu-HU" dirty="0" err="1" smtClean="0"/>
              <a:t>Edutus</a:t>
            </a:r>
            <a:r>
              <a:rPr lang="hu-HU" dirty="0" smtClean="0"/>
              <a:t> Egyetem Tatabányai Tagozat “B” épület</a:t>
            </a:r>
          </a:p>
          <a:p>
            <a:r>
              <a:rPr lang="hu-HU" dirty="0" smtClean="0"/>
              <a:t> </a:t>
            </a:r>
            <a:r>
              <a:rPr lang="hu-HU" dirty="0" smtClean="0"/>
              <a:t>10:00-13:00</a:t>
            </a:r>
            <a:endParaRPr lang="hu-HU" dirty="0" smtClean="0"/>
          </a:p>
          <a:p>
            <a:r>
              <a:rPr lang="hu-HU" b="1" dirty="0" smtClean="0"/>
              <a:t> Szavak szárnyán – elkészült az online </a:t>
            </a:r>
            <a:r>
              <a:rPr lang="hu-HU" b="1" dirty="0" err="1" smtClean="0"/>
              <a:t>magyar-szlovák-angol</a:t>
            </a:r>
            <a:r>
              <a:rPr lang="hu-HU" b="1" dirty="0" smtClean="0"/>
              <a:t> szakterminológiai szótár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Dancs Szabolcs </a:t>
            </a:r>
            <a:r>
              <a:rPr lang="hu-HU" dirty="0" smtClean="0"/>
              <a:t>irodavezető,Országos Széchényi Könyvtár Közgyűjteményi Szabványosítási Iroda </a:t>
            </a:r>
            <a:r>
              <a:rPr lang="hu-HU" dirty="0" err="1" smtClean="0"/>
              <a:t>-</a:t>
            </a:r>
            <a:r>
              <a:rPr lang="hu-HU" i="1" dirty="0" err="1" smtClean="0"/>
              <a:t>Tegdes</a:t>
            </a:r>
            <a:r>
              <a:rPr lang="hu-HU" i="1" dirty="0" smtClean="0"/>
              <a:t> Egyházi Dóra </a:t>
            </a:r>
            <a:r>
              <a:rPr lang="hu-HU" dirty="0" smtClean="0"/>
              <a:t>elnök,Szlovákiai Magyar Könyvtárosok Egyesülete</a:t>
            </a:r>
            <a:r>
              <a:rPr lang="hu-HU" b="1" dirty="0" smtClean="0"/>
              <a:t> </a:t>
            </a:r>
          </a:p>
          <a:p>
            <a:r>
              <a:rPr lang="hu-HU" b="1" dirty="0" smtClean="0"/>
              <a:t>A könyvtár zenei osztályának lehetőségei a 21. században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 Fabó Mária </a:t>
            </a:r>
            <a:r>
              <a:rPr lang="hu-HU" dirty="0" smtClean="0"/>
              <a:t>igazgató, </a:t>
            </a:r>
            <a:r>
              <a:rPr lang="hu-HU" i="1" dirty="0" err="1" smtClean="0"/>
              <a:t>Demčik</a:t>
            </a:r>
            <a:r>
              <a:rPr lang="hu-HU" i="1" dirty="0" smtClean="0"/>
              <a:t> Norbert </a:t>
            </a:r>
            <a:r>
              <a:rPr lang="hu-HU" dirty="0" smtClean="0"/>
              <a:t>könyvtáros, Szinnyei József Könyvtár, Komárom</a:t>
            </a:r>
            <a:r>
              <a:rPr lang="hu-HU" b="1" dirty="0" smtClean="0"/>
              <a:t> </a:t>
            </a:r>
          </a:p>
          <a:p>
            <a:r>
              <a:rPr lang="hu-HU" b="1" dirty="0" smtClean="0"/>
              <a:t>Egy öreg nyomda, mint információ és történelmi katalizátor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Szabó Károly</a:t>
            </a:r>
            <a:r>
              <a:rPr lang="hu-HU" dirty="0" smtClean="0"/>
              <a:t> könyvtáros,Székelyudvarhelyi Városi Könyvtár</a:t>
            </a:r>
            <a:r>
              <a:rPr lang="hu-HU" b="1" dirty="0" smtClean="0"/>
              <a:t> </a:t>
            </a:r>
          </a:p>
          <a:p>
            <a:r>
              <a:rPr lang="hu-HU" b="1" dirty="0" smtClean="0"/>
              <a:t>A Könyvmoly olvasási- és a József Attila versmondó versenyek sikeres magyar nemzetiségi programok a Lendvai Könyvtár és Kulturális Központban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dr. </a:t>
            </a:r>
            <a:r>
              <a:rPr lang="hu-HU" i="1" dirty="0" err="1" smtClean="0"/>
              <a:t>Zágorec-Csuka</a:t>
            </a:r>
            <a:r>
              <a:rPr lang="hu-HU" i="1" dirty="0" smtClean="0"/>
              <a:t> Judit </a:t>
            </a:r>
            <a:r>
              <a:rPr lang="hu-HU" dirty="0" smtClean="0"/>
              <a:t>igazgató,Lendvai Könyvtár és Kulturális Központ – </a:t>
            </a:r>
            <a:r>
              <a:rPr lang="hu-HU" dirty="0" err="1" smtClean="0"/>
              <a:t>KnjižnicaKulturni</a:t>
            </a:r>
            <a:r>
              <a:rPr lang="hu-HU" dirty="0" smtClean="0"/>
              <a:t> center</a:t>
            </a:r>
            <a:r>
              <a:rPr lang="hu-HU" b="1" dirty="0" smtClean="0"/>
              <a:t> </a:t>
            </a:r>
          </a:p>
          <a:p>
            <a:r>
              <a:rPr lang="hu-HU" b="1" dirty="0" smtClean="0"/>
              <a:t>A Kárpátaljai Magyar Könyvtárosok Egyesülete három évtizedes tevékenysége, jelenlegi feladata, terveink a jövőre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Varga Éva </a:t>
            </a:r>
            <a:r>
              <a:rPr lang="hu-HU" dirty="0" smtClean="0"/>
              <a:t>igazgató, Beregszászi Központi Könyvtár, Kárpátaljai Magyar Könyvtárosok Egyesülete, elnök</a:t>
            </a:r>
            <a:r>
              <a:rPr lang="hu-HU" b="1" dirty="0" smtClean="0"/>
              <a:t> </a:t>
            </a:r>
          </a:p>
          <a:p>
            <a:r>
              <a:rPr lang="hu-HU" b="1" dirty="0" smtClean="0"/>
              <a:t>A helyismereti kulturális örökség inspiráló és meghatározó ereje – A Szabadkai Digitális Könyvtár szerepe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Pálfi Anita </a:t>
            </a:r>
            <a:r>
              <a:rPr lang="hu-HU" dirty="0" smtClean="0"/>
              <a:t>könyvtáros,Szabadkai Városi Könyvtár, Helyismereti osztály</a:t>
            </a:r>
            <a:endParaRPr lang="hu-H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https://mkevandorgyules.hu/szekcioulesek-2023/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hu-HU" sz="2900" u="sng" dirty="0" smtClean="0"/>
              <a:t>2023. július 14. - </a:t>
            </a:r>
            <a:r>
              <a:rPr lang="hu-HU" sz="2900" b="1" u="sng" dirty="0" smtClean="0"/>
              <a:t>Társadalomtudományi Szekció</a:t>
            </a:r>
            <a:endParaRPr lang="hu-HU" sz="2900" u="sng" dirty="0" smtClean="0"/>
          </a:p>
          <a:p>
            <a:r>
              <a:rPr lang="hu-HU" dirty="0" smtClean="0"/>
              <a:t>Helyszín: </a:t>
            </a:r>
            <a:r>
              <a:rPr lang="hu-HU" dirty="0" err="1" smtClean="0"/>
              <a:t>Edutus</a:t>
            </a:r>
            <a:r>
              <a:rPr lang="hu-HU" dirty="0" smtClean="0"/>
              <a:t> Egyetem Tatabányai Tagozat “B” </a:t>
            </a:r>
            <a:r>
              <a:rPr lang="hu-HU" dirty="0" smtClean="0"/>
              <a:t>épület</a:t>
            </a:r>
          </a:p>
          <a:p>
            <a:r>
              <a:rPr lang="hu-HU" dirty="0" smtClean="0"/>
              <a:t>1:00-12:30</a:t>
            </a:r>
            <a:endParaRPr lang="hu-HU" dirty="0" smtClean="0"/>
          </a:p>
          <a:p>
            <a:r>
              <a:rPr lang="hu-HU" dirty="0" smtClean="0"/>
              <a:t>Levezető elnök: </a:t>
            </a:r>
            <a:r>
              <a:rPr lang="hu-HU" b="1" dirty="0" smtClean="0"/>
              <a:t>Villám Judit</a:t>
            </a:r>
            <a:r>
              <a:rPr lang="hu-HU" dirty="0" smtClean="0"/>
              <a:t> szekcióelnök</a:t>
            </a:r>
          </a:p>
          <a:p>
            <a:pPr>
              <a:buNone/>
            </a:pPr>
            <a:endParaRPr lang="hu-HU" dirty="0" smtClean="0"/>
          </a:p>
          <a:p>
            <a:r>
              <a:rPr lang="hu-HU" b="1" dirty="0" smtClean="0"/>
              <a:t>10:00 Emlékezés a nagy emlékezőre, </a:t>
            </a:r>
            <a:r>
              <a:rPr lang="hu-HU" b="1" dirty="0" err="1" smtClean="0"/>
              <a:t>Walleshausen</a:t>
            </a:r>
            <a:r>
              <a:rPr lang="hu-HU" b="1" dirty="0" smtClean="0"/>
              <a:t> Gyulára (1923-2010), születésének 100. évfordulója alkalmából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Előadó: Koósné Török Erzsébet ny. főigazgató, </a:t>
            </a:r>
            <a:r>
              <a:rPr lang="hu-HU" dirty="0" err="1" smtClean="0"/>
              <a:t>főkönyvtáros</a:t>
            </a:r>
            <a:r>
              <a:rPr lang="hu-HU" dirty="0" smtClean="0"/>
              <a:t>, Magyar Agrár- és Élettudományi Egyetem </a:t>
            </a:r>
            <a:r>
              <a:rPr lang="hu-HU" dirty="0" err="1" smtClean="0"/>
              <a:t>Kosáry</a:t>
            </a:r>
            <a:r>
              <a:rPr lang="hu-HU" dirty="0" smtClean="0"/>
              <a:t> Domokos Könyvtár és Levéltár</a:t>
            </a:r>
          </a:p>
          <a:p>
            <a:r>
              <a:rPr lang="hu-HU" b="1" dirty="0" smtClean="0"/>
              <a:t>10:20Nyílt tudományos feladatok a szakkönyvtárakban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Előadó: Lencsés Ákos adatgazdász, Kormányzati Informatikai Fejlesztési Ügynökség – Nemzetközi és Kutatásfejlesztési Iroda</a:t>
            </a:r>
          </a:p>
          <a:p>
            <a:r>
              <a:rPr lang="hu-HU" b="1" dirty="0" smtClean="0"/>
              <a:t>10:40A hazai jogi kutatások nélkülözhetetlen online forrása, a Magyar Jogi Portál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Előadó: dr. Varga Tímea osztályvezető-helyettes, Országgyűlési Könyvtár</a:t>
            </a:r>
          </a:p>
          <a:p>
            <a:r>
              <a:rPr lang="hu-HU" b="1" dirty="0" smtClean="0"/>
              <a:t>11:00Ötletek és módszerek az innovatív igény- és elégedettségméréshez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Előadó: Hargitai-Lőrincz Andrea könyvtárvezető, Budapesti Gazdasági Egyetem, Könyvtár</a:t>
            </a:r>
          </a:p>
          <a:p>
            <a:r>
              <a:rPr lang="hu-HU" b="1" dirty="0" smtClean="0"/>
              <a:t>11:20Könyvtár a falakon kívül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Előadó:</a:t>
            </a:r>
            <a:r>
              <a:rPr lang="hu-HU" dirty="0" err="1" smtClean="0"/>
              <a:t>Sikaláné</a:t>
            </a:r>
            <a:r>
              <a:rPr lang="hu-HU" dirty="0" smtClean="0"/>
              <a:t> Sánta Ildikó igazgató, Somogyi Károly Városi és Megyei Könyvtár, Szeged</a:t>
            </a:r>
          </a:p>
          <a:p>
            <a:r>
              <a:rPr lang="hu-HU" b="1" dirty="0" smtClean="0"/>
              <a:t>11:40A robotika foglalkozás bemutatója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Somogyi Károly Városi és Megyei Könyvtár, Szeged</a:t>
            </a:r>
            <a:endParaRPr lang="hu-H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https://mkevandorgyules.hu/szekcioulesek-2023/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hu-HU" sz="2900" u="sng" dirty="0" smtClean="0"/>
              <a:t>2023. július 14. - </a:t>
            </a:r>
            <a:r>
              <a:rPr lang="hu-HU" sz="2900" b="1" u="sng" dirty="0" smtClean="0"/>
              <a:t>Tolna Megyei Szervezet – Zöldkönyvtári </a:t>
            </a:r>
            <a:r>
              <a:rPr lang="hu-HU" sz="2900" b="1" u="sng" dirty="0" smtClean="0"/>
              <a:t>Szekció</a:t>
            </a:r>
          </a:p>
          <a:p>
            <a:r>
              <a:rPr lang="hu-HU" sz="2900" b="1" dirty="0" smtClean="0"/>
              <a:t>13:00-16:00</a:t>
            </a:r>
            <a:endParaRPr lang="hu-HU" sz="2900" b="1" dirty="0" smtClean="0"/>
          </a:p>
          <a:p>
            <a:pPr>
              <a:buNone/>
            </a:pPr>
            <a:endParaRPr lang="hu-HU" sz="1600" b="1" u="sng" dirty="0" smtClean="0"/>
          </a:p>
          <a:p>
            <a:r>
              <a:rPr lang="hu-HU" dirty="0" smtClean="0"/>
              <a:t>Helyszín: </a:t>
            </a:r>
            <a:r>
              <a:rPr lang="hu-HU" dirty="0" err="1" smtClean="0"/>
              <a:t>Edutus</a:t>
            </a:r>
            <a:r>
              <a:rPr lang="hu-HU" dirty="0" smtClean="0"/>
              <a:t> Egyetem Tatabányai Tagozat “B” épület</a:t>
            </a:r>
          </a:p>
          <a:p>
            <a:endParaRPr lang="hu-HU" sz="1600" u="sng" dirty="0" smtClean="0"/>
          </a:p>
          <a:p>
            <a:r>
              <a:rPr lang="hu-HU" dirty="0" smtClean="0"/>
              <a:t>Pécsi Tudományegyetem: </a:t>
            </a:r>
            <a:r>
              <a:rPr lang="hu-HU" b="1" i="1" dirty="0" smtClean="0"/>
              <a:t>Zöldegyetem – zöldkönyvtár</a:t>
            </a:r>
          </a:p>
          <a:p>
            <a:pPr>
              <a:buNone/>
            </a:pPr>
            <a:r>
              <a:rPr lang="hu-HU" i="1" dirty="0" smtClean="0"/>
              <a:t>	Előadó: </a:t>
            </a:r>
            <a:r>
              <a:rPr lang="hu-HU" i="1" dirty="0" err="1" smtClean="0"/>
              <a:t>Regele</a:t>
            </a:r>
            <a:r>
              <a:rPr lang="hu-HU" i="1" dirty="0" smtClean="0"/>
              <a:t> Tímea </a:t>
            </a:r>
            <a:r>
              <a:rPr lang="hu-HU" dirty="0" smtClean="0"/>
              <a:t>(Pécsi Tudományegyetem Egyetemi Könyvtár és Tudásközpont, zöld munkacsoport vezető)</a:t>
            </a:r>
            <a:br>
              <a:rPr lang="hu-HU" dirty="0" smtClean="0"/>
            </a:br>
            <a:endParaRPr lang="hu-HU" dirty="0" smtClean="0"/>
          </a:p>
          <a:p>
            <a:r>
              <a:rPr lang="hu-HU" dirty="0" smtClean="0"/>
              <a:t> </a:t>
            </a:r>
            <a:r>
              <a:rPr lang="hu-HU" b="1" i="1" dirty="0" smtClean="0"/>
              <a:t>Zöld könyvtári gyakorlatok a Kiskunfélegyházi Petőfi Sándor Városi Könyvtárban</a:t>
            </a:r>
          </a:p>
          <a:p>
            <a:pPr>
              <a:buNone/>
            </a:pPr>
            <a:r>
              <a:rPr lang="hu-HU" dirty="0" smtClean="0"/>
              <a:t>	</a:t>
            </a:r>
            <a:r>
              <a:rPr lang="hu-HU" i="1" dirty="0" smtClean="0"/>
              <a:t>Előadó: Abonyi Szilvia </a:t>
            </a:r>
            <a:r>
              <a:rPr lang="hu-HU" dirty="0" smtClean="0"/>
              <a:t>igazgató</a:t>
            </a:r>
            <a:br>
              <a:rPr lang="hu-HU" dirty="0" smtClean="0"/>
            </a:br>
            <a:endParaRPr lang="hu-HU" dirty="0" smtClean="0"/>
          </a:p>
          <a:p>
            <a:r>
              <a:rPr lang="hu-HU" dirty="0" smtClean="0"/>
              <a:t>Dr. </a:t>
            </a:r>
            <a:r>
              <a:rPr lang="hu-HU" dirty="0" err="1" smtClean="0"/>
              <a:t>Dubniczky</a:t>
            </a:r>
            <a:r>
              <a:rPr lang="hu-HU" dirty="0" smtClean="0"/>
              <a:t> Zsolt: </a:t>
            </a:r>
            <a:r>
              <a:rPr lang="hu-HU" b="1" i="1" dirty="0" smtClean="0"/>
              <a:t>Zöldkönyvtári modellek és távlatok</a:t>
            </a:r>
          </a:p>
          <a:p>
            <a:pPr>
              <a:buNone/>
            </a:pPr>
            <a:r>
              <a:rPr lang="hu-HU" dirty="0" smtClean="0"/>
              <a:t>	</a:t>
            </a:r>
            <a:r>
              <a:rPr lang="hu-HU" i="1" dirty="0" smtClean="0"/>
              <a:t>Előadó: Dr. </a:t>
            </a:r>
            <a:r>
              <a:rPr lang="hu-HU" i="1" dirty="0" err="1" smtClean="0"/>
              <a:t>Dubniczky</a:t>
            </a:r>
            <a:r>
              <a:rPr lang="hu-HU" i="1" dirty="0" smtClean="0"/>
              <a:t> Zsolt </a:t>
            </a:r>
            <a:r>
              <a:rPr lang="hu-HU" dirty="0" smtClean="0"/>
              <a:t>(</a:t>
            </a:r>
            <a:r>
              <a:rPr lang="hu-HU" dirty="0" err="1" smtClean="0"/>
              <a:t>Veritas</a:t>
            </a:r>
            <a:r>
              <a:rPr lang="hu-HU" dirty="0" smtClean="0"/>
              <a:t> Történetkutató Intézet és Levéltár, </a:t>
            </a:r>
            <a:r>
              <a:rPr lang="hu-HU" dirty="0" err="1" smtClean="0"/>
              <a:t>főkönyvtáros</a:t>
            </a:r>
            <a:r>
              <a:rPr lang="hu-HU" dirty="0" smtClean="0"/>
              <a:t>)</a:t>
            </a:r>
            <a:br>
              <a:rPr lang="hu-HU" dirty="0" smtClean="0"/>
            </a:br>
            <a:endParaRPr lang="hu-HU" dirty="0" smtClean="0"/>
          </a:p>
          <a:p>
            <a:r>
              <a:rPr lang="hu-HU" dirty="0" smtClean="0"/>
              <a:t>Az előadások után </a:t>
            </a:r>
            <a:r>
              <a:rPr lang="hu-HU" dirty="0" err="1" smtClean="0"/>
              <a:t>workshopra</a:t>
            </a:r>
            <a:r>
              <a:rPr lang="hu-HU" dirty="0" smtClean="0"/>
              <a:t> kerül sor - </a:t>
            </a:r>
            <a:r>
              <a:rPr lang="hu-HU" dirty="0" err="1" smtClean="0"/>
              <a:t>world</a:t>
            </a:r>
            <a:r>
              <a:rPr lang="hu-HU" dirty="0" smtClean="0"/>
              <a:t> café jelleggel, aminek során szeretnék aktívan bevonni az érdeklődőket. A </a:t>
            </a:r>
            <a:r>
              <a:rPr lang="hu-HU" dirty="0" err="1" smtClean="0"/>
              <a:t>world</a:t>
            </a:r>
            <a:r>
              <a:rPr lang="hu-HU" dirty="0" smtClean="0"/>
              <a:t> caféval párhuzamosan lehetőség nyílik bemutatni - kiállító jelleggel - azt a zöldkönyvtári szolgáltatást vagy projektet, amire büszke az adott könyvtár vagy épp újdonságként, érdekességként megmutatni szeretné.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https://mkevandorgyules.hu/szekcioulesek-2023/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hu-HU" sz="2900" u="sng" dirty="0" smtClean="0"/>
              <a:t>2023. július 14. - </a:t>
            </a:r>
            <a:r>
              <a:rPr lang="hu-HU" sz="2900" b="1" u="sng" dirty="0" smtClean="0"/>
              <a:t>Tudományos és Szakkönyvtári Szekció</a:t>
            </a:r>
            <a:endParaRPr lang="hu-HU" sz="2900" u="sng" dirty="0" smtClean="0"/>
          </a:p>
          <a:p>
            <a:r>
              <a:rPr lang="hu-HU" dirty="0" smtClean="0"/>
              <a:t>Helyszín: </a:t>
            </a:r>
            <a:r>
              <a:rPr lang="hu-HU" dirty="0" err="1" smtClean="0"/>
              <a:t>Edutus</a:t>
            </a:r>
            <a:r>
              <a:rPr lang="hu-HU" dirty="0" smtClean="0"/>
              <a:t> Egyetem Tatabányai Tagozat “B” épület</a:t>
            </a:r>
          </a:p>
          <a:p>
            <a:endParaRPr lang="hu-HU" dirty="0" smtClean="0"/>
          </a:p>
          <a:p>
            <a:pPr fontAlgn="t"/>
            <a:r>
              <a:rPr lang="hu-HU" b="1" dirty="0" smtClean="0"/>
              <a:t>10:00 Köszöntő – Gaálné </a:t>
            </a:r>
            <a:r>
              <a:rPr lang="hu-HU" b="1" dirty="0" err="1" smtClean="0"/>
              <a:t>Kalydy</a:t>
            </a:r>
            <a:r>
              <a:rPr lang="hu-HU" b="1" dirty="0" smtClean="0"/>
              <a:t> Dóra –szekcióelnök10:05Vitaindító előadás: Mi a nyílt tudomány?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 </a:t>
            </a:r>
            <a:r>
              <a:rPr lang="hu-HU" i="1" dirty="0" err="1" smtClean="0"/>
              <a:t>Fazekas-Paragh</a:t>
            </a:r>
            <a:r>
              <a:rPr lang="hu-HU" i="1" dirty="0" smtClean="0"/>
              <a:t> Judit</a:t>
            </a:r>
            <a:r>
              <a:rPr lang="hu-HU" dirty="0" smtClean="0"/>
              <a:t>, DEENK</a:t>
            </a:r>
          </a:p>
          <a:p>
            <a:pPr fontAlgn="t">
              <a:buNone/>
            </a:pPr>
            <a:endParaRPr lang="hu-HU" dirty="0" smtClean="0"/>
          </a:p>
          <a:p>
            <a:pPr fontAlgn="t"/>
            <a:r>
              <a:rPr lang="hu-HU" b="1" dirty="0" smtClean="0"/>
              <a:t>10.30-12.00 Kerekasztal-beszélgetés a nyílt tudomány különböző területeiről, a szakkönyvtárak feladatairól, a jelenlegi gyakorlatokról és az előttünk álló kihívásokról és lehetőségekről</a:t>
            </a:r>
            <a:endParaRPr lang="hu-HU" dirty="0" smtClean="0"/>
          </a:p>
          <a:p>
            <a:pPr fontAlgn="t"/>
            <a:r>
              <a:rPr lang="hu-HU" dirty="0" smtClean="0"/>
              <a:t>A beszélgetést moderálja: </a:t>
            </a:r>
            <a:r>
              <a:rPr lang="hu-HU" i="1" dirty="0" smtClean="0"/>
              <a:t>Gaálné </a:t>
            </a:r>
            <a:r>
              <a:rPr lang="hu-HU" i="1" dirty="0" err="1" smtClean="0"/>
              <a:t>Kalydy</a:t>
            </a:r>
            <a:r>
              <a:rPr lang="hu-HU" i="1" dirty="0" smtClean="0"/>
              <a:t> Dóra</a:t>
            </a:r>
            <a:r>
              <a:rPr lang="hu-HU" dirty="0" smtClean="0"/>
              <a:t>, MTA Könyvtár és Információs Központ</a:t>
            </a:r>
          </a:p>
          <a:p>
            <a:pPr fontAlgn="t">
              <a:buNone/>
            </a:pPr>
            <a:endParaRPr lang="hu-HU" dirty="0" smtClean="0"/>
          </a:p>
          <a:p>
            <a:pPr fontAlgn="t"/>
            <a:r>
              <a:rPr lang="hu-HU" u="sng" dirty="0" smtClean="0"/>
              <a:t>A beszélgetés részvevői:</a:t>
            </a:r>
            <a:endParaRPr lang="hu-HU" dirty="0" smtClean="0"/>
          </a:p>
          <a:p>
            <a:pPr fontAlgn="base"/>
            <a:r>
              <a:rPr lang="hu-HU" i="1" dirty="0" err="1" smtClean="0"/>
              <a:t>Fazekas-Paragh</a:t>
            </a:r>
            <a:r>
              <a:rPr lang="hu-HU" i="1" dirty="0" smtClean="0"/>
              <a:t> Judit</a:t>
            </a:r>
            <a:r>
              <a:rPr lang="hu-HU" dirty="0" smtClean="0"/>
              <a:t>, Debreceni Egyetem Egyetemi és Nemzeti Könyvtár</a:t>
            </a:r>
          </a:p>
          <a:p>
            <a:pPr fontAlgn="base"/>
            <a:r>
              <a:rPr lang="hu-HU" i="1" dirty="0" err="1" smtClean="0"/>
              <a:t>Holl</a:t>
            </a:r>
            <a:r>
              <a:rPr lang="hu-HU" i="1" dirty="0" smtClean="0"/>
              <a:t> András</a:t>
            </a:r>
            <a:r>
              <a:rPr lang="hu-HU" dirty="0" smtClean="0"/>
              <a:t>, MTA Könyvtár és Információs Központ</a:t>
            </a:r>
          </a:p>
          <a:p>
            <a:pPr fontAlgn="base"/>
            <a:r>
              <a:rPr lang="hu-HU" i="1" dirty="0" err="1" smtClean="0"/>
              <a:t>Hoczopán</a:t>
            </a:r>
            <a:r>
              <a:rPr lang="hu-HU" i="1" dirty="0" smtClean="0"/>
              <a:t> Szabolcs</a:t>
            </a:r>
            <a:r>
              <a:rPr lang="hu-HU" dirty="0" smtClean="0"/>
              <a:t>, Szegedi Tudományegyetem, Klebelsberg Könyvtár</a:t>
            </a:r>
          </a:p>
          <a:p>
            <a:pPr fontAlgn="base"/>
            <a:r>
              <a:rPr lang="hu-HU" i="1" dirty="0" smtClean="0"/>
              <a:t>Lovász Dávid</a:t>
            </a:r>
            <a:r>
              <a:rPr lang="hu-HU" dirty="0" smtClean="0"/>
              <a:t>, Pécsi Tudományegyetem Egyetemi Könyvtár</a:t>
            </a:r>
          </a:p>
          <a:p>
            <a:pPr fontAlgn="base"/>
            <a:r>
              <a:rPr lang="hu-HU" i="1" dirty="0" smtClean="0"/>
              <a:t>Lencsés Ákos</a:t>
            </a:r>
            <a:r>
              <a:rPr lang="hu-HU" dirty="0" smtClean="0"/>
              <a:t>, Kormányzati Informatikai Fejlesztési Ügynökség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https://mkevandorgyules.hu/szekcioulesek-2023/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hu-HU" u="sng" dirty="0" smtClean="0"/>
              <a:t>2023. július 14. - </a:t>
            </a:r>
            <a:r>
              <a:rPr lang="hu-HU" b="1" u="sng" dirty="0" smtClean="0"/>
              <a:t>Zenei Könyvtárosok Szervezete</a:t>
            </a:r>
            <a:endParaRPr lang="hu-HU" u="sng" dirty="0" smtClean="0"/>
          </a:p>
          <a:p>
            <a:r>
              <a:rPr lang="hu-HU" dirty="0" smtClean="0"/>
              <a:t>Helyszín: </a:t>
            </a:r>
            <a:r>
              <a:rPr lang="hu-HU" dirty="0" err="1" smtClean="0"/>
              <a:t>Edutus</a:t>
            </a:r>
            <a:r>
              <a:rPr lang="hu-HU" dirty="0" smtClean="0"/>
              <a:t> Egyetem Tatabányai Tagozat “B” épület</a:t>
            </a:r>
          </a:p>
          <a:p>
            <a:r>
              <a:rPr lang="hu-HU" dirty="0" smtClean="0"/>
              <a:t> </a:t>
            </a:r>
            <a:r>
              <a:rPr lang="hu-HU" dirty="0" smtClean="0"/>
              <a:t>13:00-16:00</a:t>
            </a:r>
            <a:endParaRPr lang="hu-HU" dirty="0" smtClean="0"/>
          </a:p>
          <a:p>
            <a:pPr fontAlgn="t"/>
            <a:r>
              <a:rPr lang="hu-HU" b="1" dirty="0" smtClean="0"/>
              <a:t> „Jelenetek Jan </a:t>
            </a:r>
            <a:r>
              <a:rPr lang="hu-HU" b="1" dirty="0" err="1" smtClean="0"/>
              <a:t>Kubelik</a:t>
            </a:r>
            <a:r>
              <a:rPr lang="hu-HU" b="1" dirty="0" smtClean="0"/>
              <a:t> és családja életéből, varrónőjük vizuális örökségén és a kortárs magyar sajtón keresztül”</a:t>
            </a:r>
            <a:br>
              <a:rPr lang="hu-HU" b="1" dirty="0" smtClean="0"/>
            </a:br>
            <a:r>
              <a:rPr lang="hu-HU" i="1" dirty="0" smtClean="0"/>
              <a:t>Előadó: </a:t>
            </a:r>
            <a:r>
              <a:rPr lang="hu-HU" i="1" dirty="0" err="1" smtClean="0"/>
              <a:t>Grégász</a:t>
            </a:r>
            <a:r>
              <a:rPr lang="hu-HU" i="1" dirty="0" smtClean="0"/>
              <a:t> Miklós</a:t>
            </a:r>
            <a:r>
              <a:rPr lang="hu-HU" dirty="0" smtClean="0"/>
              <a:t>, DEENK Médiatár</a:t>
            </a:r>
          </a:p>
          <a:p>
            <a:r>
              <a:rPr lang="hu-HU" b="1" dirty="0" smtClean="0"/>
              <a:t> A 18. század és kora 19. század hangszeres zenei életéről, különös tekintettel a tatai Esterházyak zenéjére</a:t>
            </a:r>
            <a:br>
              <a:rPr lang="hu-HU" b="1" dirty="0" smtClean="0"/>
            </a:br>
            <a:r>
              <a:rPr lang="hu-HU" i="1" dirty="0" smtClean="0"/>
              <a:t>Előadó:Kim Katalin</a:t>
            </a:r>
            <a:r>
              <a:rPr lang="hu-HU" dirty="0" smtClean="0"/>
              <a:t>, Zenetudományi Intézet</a:t>
            </a:r>
            <a:r>
              <a:rPr lang="hu-HU" b="1" dirty="0" smtClean="0"/>
              <a:t> </a:t>
            </a:r>
          </a:p>
          <a:p>
            <a:r>
              <a:rPr lang="hu-HU" b="1" dirty="0" smtClean="0"/>
              <a:t>Egy speciálisan zenei könyv? vagy kotta?</a:t>
            </a:r>
            <a:r>
              <a:rPr lang="hu-HU" b="1" dirty="0" err="1" smtClean="0"/>
              <a:t>-műfaj</a:t>
            </a:r>
            <a:r>
              <a:rPr lang="hu-HU" b="1" dirty="0" smtClean="0"/>
              <a:t>?, avagy hogyan dolgoznak össze zenetörténészek, kiadók, muzsikusok és könyvtárosok?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i="1" dirty="0" smtClean="0"/>
              <a:t>Előadó:Vikárius László</a:t>
            </a:r>
            <a:r>
              <a:rPr lang="hu-HU" dirty="0" smtClean="0"/>
              <a:t>, Zenetudományi Intézet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https://mkevandorgyules.hu/kulturalis-programok-2/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Kulturális programok</a:t>
            </a:r>
          </a:p>
          <a:p>
            <a:pPr marL="514350" indent="-514350">
              <a:buFont typeface="Wingdings 2"/>
              <a:buAutoNum type="arabicPeriod"/>
            </a:pPr>
            <a:r>
              <a:rPr lang="hu-HU" b="1" i="1" dirty="0" smtClean="0"/>
              <a:t>Bakancsos koncert</a:t>
            </a:r>
            <a:r>
              <a:rPr lang="hu-HU" dirty="0" smtClean="0"/>
              <a:t>: A Bárdos Lajos </a:t>
            </a:r>
            <a:r>
              <a:rPr lang="hu-HU" dirty="0" err="1" smtClean="0"/>
              <a:t>Vegyeskar</a:t>
            </a:r>
            <a:r>
              <a:rPr lang="hu-HU" dirty="0" smtClean="0"/>
              <a:t> előadása a Szelim-barlangban – 2023. július 13. (csütörtök) 20:00</a:t>
            </a:r>
          </a:p>
          <a:p>
            <a:pPr marL="514350" indent="-514350">
              <a:buFont typeface="Wingdings 2"/>
              <a:buAutoNum type="arabicPeriod"/>
            </a:pPr>
            <a:r>
              <a:rPr lang="hu-HU" b="1" i="1" dirty="0" err="1" smtClean="0"/>
              <a:t>Seamróg</a:t>
            </a:r>
            <a:r>
              <a:rPr lang="hu-HU" b="1" i="1" dirty="0" smtClean="0"/>
              <a:t> ír kocsmazene </a:t>
            </a:r>
            <a:r>
              <a:rPr lang="hu-HU" dirty="0" smtClean="0"/>
              <a:t>a könyvtárban - 2023. július 12. (szerda) 19:00</a:t>
            </a:r>
          </a:p>
          <a:p>
            <a:pPr marL="514350" indent="-514350">
              <a:buFont typeface="Wingdings 2"/>
              <a:buAutoNum type="arabicPeriod"/>
            </a:pPr>
            <a:r>
              <a:rPr lang="pl-PL" b="1" i="1" dirty="0" smtClean="0"/>
              <a:t>Makám lemezbemutató koncert </a:t>
            </a:r>
            <a:r>
              <a:rPr lang="pl-PL" dirty="0" smtClean="0"/>
              <a:t>a könyvtárban – 2023. július 13. (csütörtök) 19:00</a:t>
            </a:r>
          </a:p>
          <a:p>
            <a:pPr marL="514350" indent="-514350">
              <a:buFont typeface="Wingdings 2"/>
              <a:buAutoNum type="arabicPeriod"/>
            </a:pPr>
            <a:endParaRPr lang="hu-HU" dirty="0" smtClean="0"/>
          </a:p>
          <a:p>
            <a:pPr marL="514350" indent="-514350">
              <a:buAutoNum type="arabicPeriod"/>
            </a:pPr>
            <a:endParaRPr lang="hu-HU" dirty="0" smtClean="0"/>
          </a:p>
          <a:p>
            <a:pPr marL="514350" indent="-514350">
              <a:buAutoNum type="arabicPeriod"/>
            </a:pPr>
            <a:endParaRPr lang="hu-H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https://mkevandorgyules.hu/kiegeszito-programok-2023/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Kiegészítő programok</a:t>
            </a:r>
          </a:p>
          <a:p>
            <a:pPr marL="514350" indent="-514350">
              <a:buNone/>
            </a:pPr>
            <a:r>
              <a:rPr lang="hu-HU" sz="1400" dirty="0" smtClean="0"/>
              <a:t>1. </a:t>
            </a:r>
            <a:r>
              <a:rPr lang="hu-HU" sz="1400" b="1" dirty="0" smtClean="0"/>
              <a:t>Városnézés, Könyvtárlátogatások</a:t>
            </a:r>
          </a:p>
          <a:p>
            <a:pPr marL="514350" indent="-514350"/>
            <a:r>
              <a:rPr lang="hu-HU" sz="1400" dirty="0" smtClean="0"/>
              <a:t>Belvárosi séta a JAMK telefonos applikációjával</a:t>
            </a:r>
          </a:p>
          <a:p>
            <a:pPr marL="514350" indent="-514350">
              <a:buNone/>
            </a:pPr>
            <a:r>
              <a:rPr lang="hu-HU" sz="1400" dirty="0" smtClean="0"/>
              <a:t>		- A gyalogos városnézés egyénileg, a JAMK telefonos applikációjának segítségével.</a:t>
            </a:r>
          </a:p>
          <a:p>
            <a:pPr marL="514350" indent="-514350"/>
            <a:r>
              <a:rPr lang="hu-HU" sz="1400" dirty="0" smtClean="0"/>
              <a:t>Könyvtártúra</a:t>
            </a:r>
          </a:p>
          <a:p>
            <a:pPr marL="514350" indent="-514350"/>
            <a:r>
              <a:rPr lang="hu-HU" sz="1400" dirty="0" smtClean="0"/>
              <a:t>Újvárosi kalandtúra</a:t>
            </a:r>
          </a:p>
          <a:p>
            <a:pPr marL="514350" indent="-514350"/>
            <a:r>
              <a:rPr lang="hu-HU" sz="1400" dirty="0" smtClean="0"/>
              <a:t>Bányászati és Ipari Skanzen látogatása</a:t>
            </a:r>
          </a:p>
          <a:p>
            <a:pPr marL="514350" indent="-514350"/>
            <a:r>
              <a:rPr lang="hu-HU" sz="1400" dirty="0" smtClean="0"/>
              <a:t>Tulipános Ház látogatása</a:t>
            </a:r>
          </a:p>
          <a:p>
            <a:pPr marL="514350" indent="-514350">
              <a:buNone/>
            </a:pPr>
            <a:r>
              <a:rPr lang="hu-HU" sz="1400" dirty="0" smtClean="0"/>
              <a:t>2. </a:t>
            </a:r>
            <a:r>
              <a:rPr lang="hu-HU" sz="1400" b="1" dirty="0" smtClean="0"/>
              <a:t>Kiállítások</a:t>
            </a:r>
          </a:p>
          <a:p>
            <a:pPr marL="514350" indent="-514350"/>
            <a:r>
              <a:rPr lang="hu-HU" sz="1400" dirty="0" smtClean="0"/>
              <a:t>71 éves könyvtárunk története képekben</a:t>
            </a:r>
          </a:p>
          <a:p>
            <a:pPr marL="514350" indent="-514350"/>
            <a:r>
              <a:rPr lang="hu-HU" sz="1400" dirty="0" err="1" smtClean="0"/>
              <a:t>Helios</a:t>
            </a:r>
            <a:r>
              <a:rPr lang="hu-HU" sz="1400" dirty="0" smtClean="0"/>
              <a:t> fotóklub A könyv című kiállításának megnyitója</a:t>
            </a:r>
          </a:p>
          <a:p>
            <a:pPr marL="514350" indent="-514350">
              <a:buNone/>
            </a:pPr>
            <a:r>
              <a:rPr lang="hu-HU" sz="1400" b="1" dirty="0" smtClean="0"/>
              <a:t>3. Sportolás</a:t>
            </a:r>
          </a:p>
          <a:p>
            <a:pPr marL="514350" indent="-514350"/>
            <a:r>
              <a:rPr lang="hu-HU" sz="1400" dirty="0" err="1" smtClean="0"/>
              <a:t>Via</a:t>
            </a:r>
            <a:r>
              <a:rPr lang="hu-HU" sz="1400" dirty="0" smtClean="0"/>
              <a:t> </a:t>
            </a:r>
            <a:r>
              <a:rPr lang="hu-HU" sz="1400" dirty="0" err="1" smtClean="0"/>
              <a:t>Ferrata</a:t>
            </a:r>
            <a:endParaRPr lang="hu-HU" sz="1400" dirty="0" smtClean="0"/>
          </a:p>
          <a:p>
            <a:pPr marL="514350" indent="-514350"/>
            <a:r>
              <a:rPr lang="hu-HU" sz="1400" dirty="0" smtClean="0"/>
              <a:t>Sárkányhajózás a tatai Öreg-tavon</a:t>
            </a:r>
          </a:p>
          <a:p>
            <a:pPr marL="514350" indent="-514350"/>
            <a:r>
              <a:rPr lang="hu-HU" sz="1400" dirty="0" smtClean="0"/>
              <a:t>Biciklitúrák az Öreg-tó körül és az Által-ér mellett</a:t>
            </a:r>
          </a:p>
          <a:p>
            <a:pPr marL="514350" indent="-514350">
              <a:buNone/>
            </a:pPr>
            <a:endParaRPr lang="hu-HU" sz="1400" dirty="0" smtClean="0"/>
          </a:p>
          <a:p>
            <a:pPr marL="514350" indent="-514350">
              <a:buNone/>
            </a:pPr>
            <a:endParaRPr lang="hu-HU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https://mkevandorgyules.hu/kiegeszito-programok-2023/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Kiegészítő programok</a:t>
            </a:r>
          </a:p>
          <a:p>
            <a:pPr>
              <a:buNone/>
            </a:pPr>
            <a:r>
              <a:rPr lang="hu-HU" sz="1400" b="1" dirty="0" smtClean="0"/>
              <a:t>4. Egyéb programok</a:t>
            </a:r>
          </a:p>
          <a:p>
            <a:r>
              <a:rPr lang="hu-HU" sz="1400" b="1" dirty="0" smtClean="0"/>
              <a:t>Szűrőbuszok az egészségért</a:t>
            </a:r>
          </a:p>
          <a:p>
            <a:r>
              <a:rPr lang="hu-HU" sz="1400" b="1" dirty="0" smtClean="0"/>
              <a:t>Levendulás barkácsolás Pákai Tímeával</a:t>
            </a:r>
          </a:p>
          <a:p>
            <a:r>
              <a:rPr lang="hu-HU" sz="1400" b="1" dirty="0" smtClean="0"/>
              <a:t>Gyöngyös barkácsolás </a:t>
            </a:r>
            <a:r>
              <a:rPr lang="hu-HU" sz="1400" b="1" dirty="0" err="1" smtClean="0"/>
              <a:t>Suller</a:t>
            </a:r>
            <a:r>
              <a:rPr lang="hu-HU" sz="1400" b="1" dirty="0" smtClean="0"/>
              <a:t> Ildikóval</a:t>
            </a:r>
          </a:p>
          <a:p>
            <a:r>
              <a:rPr lang="hu-HU" sz="1400" b="1" dirty="0" smtClean="0"/>
              <a:t>Textiltáska díszítés </a:t>
            </a:r>
            <a:r>
              <a:rPr lang="hu-HU" sz="1400" b="1" dirty="0" err="1" smtClean="0"/>
              <a:t>Zantleitnerné</a:t>
            </a:r>
            <a:r>
              <a:rPr lang="hu-HU" sz="1400" b="1" dirty="0" smtClean="0"/>
              <a:t> Szebenyi  Zsuzsannával</a:t>
            </a:r>
          </a:p>
          <a:p>
            <a:r>
              <a:rPr lang="hu-HU" sz="1400" b="1" dirty="0" smtClean="0"/>
              <a:t>JAJ Klub – Társasjáték bemutató</a:t>
            </a:r>
          </a:p>
          <a:p>
            <a:r>
              <a:rPr lang="hu-HU" sz="1400" b="1" dirty="0" err="1" smtClean="0"/>
              <a:t>Ökoszabadulódoboz</a:t>
            </a:r>
            <a:endParaRPr lang="hu-HU" sz="1400" b="1" dirty="0" smtClean="0"/>
          </a:p>
          <a:p>
            <a:r>
              <a:rPr lang="hu-HU" sz="1400" b="1" dirty="0" smtClean="0"/>
              <a:t>Piknik a teraszon</a:t>
            </a:r>
          </a:p>
          <a:p>
            <a:r>
              <a:rPr lang="hu-HU" sz="1400" b="1" dirty="0" smtClean="0"/>
              <a:t>Legendás filmek, legendás helyszínek - </a:t>
            </a:r>
            <a:r>
              <a:rPr lang="hu-HU" sz="1400" dirty="0" err="1" smtClean="0"/>
              <a:t>Cserteg</a:t>
            </a:r>
            <a:r>
              <a:rPr lang="hu-HU" sz="1400" dirty="0" smtClean="0"/>
              <a:t> István: Legendás Filmek, Legendás Helyszínek – Komárom-Esztergom megye című könyvének bemutatója.</a:t>
            </a:r>
          </a:p>
          <a:p>
            <a:r>
              <a:rPr lang="hu-HU" sz="1400" b="1" dirty="0" smtClean="0"/>
              <a:t>Véradás</a:t>
            </a:r>
          </a:p>
          <a:p>
            <a:endParaRPr lang="hu-HU" sz="1400" b="1" dirty="0" smtClean="0"/>
          </a:p>
          <a:p>
            <a:endParaRPr lang="hu-HU" sz="1400" b="1" dirty="0" smtClean="0"/>
          </a:p>
          <a:p>
            <a:endParaRPr lang="hu-HU" sz="1400" b="1" dirty="0" smtClean="0"/>
          </a:p>
          <a:p>
            <a:pPr>
              <a:buNone/>
            </a:pPr>
            <a:endParaRPr lang="hu-HU" sz="14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https://mkevandorgyules.hu/barati-talalkozo-2023/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u-HU" b="1" u="sng" dirty="0" smtClean="0"/>
              <a:t>Baráti találkozó</a:t>
            </a:r>
          </a:p>
          <a:p>
            <a:pPr>
              <a:buNone/>
            </a:pPr>
            <a:r>
              <a:rPr lang="hu-HU" sz="2200" dirty="0" smtClean="0"/>
              <a:t>Az 54. Vándorgyűlés baráti találkozója </a:t>
            </a:r>
            <a:r>
              <a:rPr lang="hu-HU" sz="2200" dirty="0" err="1" smtClean="0"/>
              <a:t>Csákányospusztán</a:t>
            </a:r>
            <a:r>
              <a:rPr lang="hu-HU" sz="2200" dirty="0" smtClean="0"/>
              <a:t>, a </a:t>
            </a:r>
            <a:r>
              <a:rPr lang="hu-HU" sz="2200" b="1" dirty="0" smtClean="0"/>
              <a:t>Vértes Kapuja Rendezvényközpont</a:t>
            </a:r>
            <a:r>
              <a:rPr lang="hu-HU" sz="2200" dirty="0" smtClean="0"/>
              <a:t>ban kerül megrendezésre, </a:t>
            </a:r>
            <a:r>
              <a:rPr lang="hu-HU" sz="2200" dirty="0" err="1" smtClean="0"/>
              <a:t>természetközeli</a:t>
            </a:r>
            <a:r>
              <a:rPr lang="hu-HU" sz="2200" dirty="0" smtClean="0"/>
              <a:t>, festői környezetben, részben szabadtéri programként.</a:t>
            </a:r>
          </a:p>
          <a:p>
            <a:pPr>
              <a:buNone/>
            </a:pPr>
            <a:r>
              <a:rPr lang="hu-HU" sz="2200" dirty="0" smtClean="0"/>
              <a:t>Minden asztalra (6 vendégenként) 1 üveg olaszrizlinget és 2 kancsó szódát helyeznek ki vendéglátóink, a vacsora ára ezt tartalmazza. </a:t>
            </a:r>
            <a:r>
              <a:rPr lang="hu-HU" sz="2200" dirty="0" err="1" smtClean="0"/>
              <a:t>Welcome</a:t>
            </a:r>
            <a:r>
              <a:rPr lang="hu-HU" sz="2200" dirty="0" smtClean="0"/>
              <a:t> </a:t>
            </a:r>
            <a:r>
              <a:rPr lang="hu-HU" sz="2200" dirty="0" err="1" smtClean="0"/>
              <a:t>drink</a:t>
            </a:r>
            <a:r>
              <a:rPr lang="hu-HU" sz="2200" dirty="0" smtClean="0"/>
              <a:t>: pezsgő, házi limonádé.</a:t>
            </a:r>
          </a:p>
          <a:p>
            <a:pPr>
              <a:buNone/>
            </a:pPr>
            <a:r>
              <a:rPr lang="hu-HU" sz="2200" dirty="0" smtClean="0"/>
              <a:t>A baráti találkozón italcsomagot lehet rendelni (8 órás időtartamra korlátlan fogyasztással: csapolt </a:t>
            </a:r>
            <a:r>
              <a:rPr lang="hu-HU" sz="2200" dirty="0" err="1" smtClean="0"/>
              <a:t>Staropramen</a:t>
            </a:r>
            <a:r>
              <a:rPr lang="hu-HU" sz="2200" dirty="0" smtClean="0"/>
              <a:t> sör, Gere olaszrizling, Pátzay rozé, Soltész Bikavér, Coca-cola, </a:t>
            </a:r>
            <a:r>
              <a:rPr lang="hu-HU" sz="2200" dirty="0" err="1" smtClean="0"/>
              <a:t>Cappy</a:t>
            </a:r>
            <a:r>
              <a:rPr lang="hu-HU" sz="2200" dirty="0" smtClean="0"/>
              <a:t>, üdítők, házi limonádék, szigetközi ásványvizek, kávé, </a:t>
            </a:r>
            <a:r>
              <a:rPr lang="hu-HU" sz="2200" dirty="0" err="1" smtClean="0"/>
              <a:t>cappuccino</a:t>
            </a:r>
            <a:r>
              <a:rPr lang="hu-HU" sz="2200" dirty="0" smtClean="0"/>
              <a:t>) Ár: 7900 Ft/fő</a:t>
            </a:r>
          </a:p>
          <a:p>
            <a:pPr>
              <a:buNone/>
            </a:pPr>
            <a:r>
              <a:rPr lang="hu-HU" sz="2200" i="1" dirty="0" smtClean="0"/>
              <a:t>Vacsora:</a:t>
            </a:r>
            <a:endParaRPr lang="hu-HU" sz="2200" dirty="0" smtClean="0"/>
          </a:p>
          <a:p>
            <a:pPr fontAlgn="base"/>
            <a:r>
              <a:rPr lang="hu-HU" sz="2200" i="1" dirty="0" smtClean="0"/>
              <a:t>Húsos – Vértesi, vörösboros vaddisznópörkölt, főtt burgonya, savanyúság</a:t>
            </a:r>
            <a:endParaRPr lang="hu-HU" sz="2200" dirty="0" smtClean="0"/>
          </a:p>
          <a:p>
            <a:pPr fontAlgn="base"/>
            <a:r>
              <a:rPr lang="hu-HU" sz="2200" i="1" dirty="0" smtClean="0"/>
              <a:t>Húsos – Tejszínes gombás csirkemell zöldséges rizzsel</a:t>
            </a:r>
            <a:endParaRPr lang="hu-HU" sz="2200" dirty="0" smtClean="0"/>
          </a:p>
          <a:p>
            <a:pPr fontAlgn="base"/>
            <a:r>
              <a:rPr lang="hu-HU" sz="2200" i="1" dirty="0" smtClean="0"/>
              <a:t>Vegetáriánus – Rántott </a:t>
            </a:r>
            <a:r>
              <a:rPr lang="hu-HU" sz="2200" i="1" dirty="0" err="1" smtClean="0"/>
              <a:t>camambert</a:t>
            </a:r>
            <a:r>
              <a:rPr lang="hu-HU" sz="2200" i="1" dirty="0" smtClean="0"/>
              <a:t>, rizs, áfonyadzsem</a:t>
            </a:r>
            <a:endParaRPr lang="hu-HU" sz="2200" dirty="0" smtClean="0"/>
          </a:p>
          <a:p>
            <a:pPr fontAlgn="base"/>
            <a:r>
              <a:rPr lang="hu-HU" sz="2200" i="1" dirty="0" smtClean="0"/>
              <a:t>Mentes – Grillezett tofu grillezett zöldségekkel</a:t>
            </a:r>
            <a:endParaRPr lang="hu-HU" sz="2200" dirty="0" smtClean="0"/>
          </a:p>
          <a:p>
            <a:pPr fontAlgn="base"/>
            <a:r>
              <a:rPr lang="hu-HU" sz="2200" i="1" dirty="0" smtClean="0"/>
              <a:t>Desszert: Meggyes rétes vagy </a:t>
            </a:r>
            <a:r>
              <a:rPr lang="hu-HU" sz="2200" i="1" dirty="0" err="1" smtClean="0"/>
              <a:t>Paleo</a:t>
            </a:r>
            <a:r>
              <a:rPr lang="hu-HU" sz="2200" i="1" dirty="0" smtClean="0"/>
              <a:t> almás sütemény</a:t>
            </a:r>
            <a:endParaRPr lang="hu-HU" sz="2200" dirty="0" smtClean="0"/>
          </a:p>
          <a:p>
            <a:pPr>
              <a:buNone/>
            </a:pPr>
            <a:r>
              <a:rPr lang="hu-HU" sz="2200" dirty="0" smtClean="0"/>
              <a:t>A baráti találkozó költsége: </a:t>
            </a:r>
            <a:r>
              <a:rPr lang="hu-HU" sz="2200" b="1" dirty="0" smtClean="0"/>
              <a:t>6500.-Ft</a:t>
            </a:r>
            <a:r>
              <a:rPr lang="hu-HU" sz="2200" dirty="0" smtClean="0"/>
              <a:t>.</a:t>
            </a:r>
          </a:p>
          <a:p>
            <a:r>
              <a:rPr lang="hu-HU" sz="2200" dirty="0" smtClean="0"/>
              <a:t> A zenét a komáromi Elektron Band </a:t>
            </a:r>
            <a:r>
              <a:rPr lang="hu-HU" sz="2200" dirty="0" err="1" smtClean="0"/>
              <a:t>Party</a:t>
            </a:r>
            <a:r>
              <a:rPr lang="hu-HU" sz="2200" dirty="0" smtClean="0"/>
              <a:t> Zenekar szolgáltatja.</a:t>
            </a:r>
          </a:p>
          <a:p>
            <a:r>
              <a:rPr lang="hu-HU" sz="2200" b="1" dirty="0" smtClean="0"/>
              <a:t>A részvétel csak az előzetes regisztrációval rendelkezők számára biztosított.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https://mkevandorgyules.hu/kozlekedes-2023/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hu-HU" dirty="0" smtClean="0"/>
              <a:t>Információk – Közlekedés</a:t>
            </a:r>
          </a:p>
          <a:p>
            <a:pPr marL="514350" indent="-514350">
              <a:buNone/>
            </a:pPr>
            <a:r>
              <a:rPr lang="hu-HU" dirty="0" smtClean="0"/>
              <a:t>1. Helyi közlekedés</a:t>
            </a:r>
          </a:p>
          <a:p>
            <a:r>
              <a:rPr lang="hu-HU" b="1" dirty="0" smtClean="0"/>
              <a:t>Tatabánya helyi menetrend szerint közlekedő autóbuszjáratain (T-BUSZ kék-fehér járművei) a vándorgyűlés ideje alatt a regisztrációnál átvett névkitűzővel díjtalanul utazhatnak a résztvevők.</a:t>
            </a:r>
            <a:r>
              <a:rPr lang="hu-HU" dirty="0" smtClean="0"/>
              <a:t> (2023. július 12., szerda 7.00 órától – 2023. június 15., szombat 20.00 óráig)  A járatokon első ajtós felszállás van érvényben, a kitűzőt az autóbusz vezetőjének fel kell mutatni.</a:t>
            </a:r>
          </a:p>
          <a:p>
            <a:r>
              <a:rPr lang="hu-HU" dirty="0" smtClean="0"/>
              <a:t>A fenntarthatóság jegyében kerékpárokat biztosítunk a Vándorgyűlés résztvevőinek. A hagyományos kétkerekű járgányokat a meglévő készlet erejéig lehet igényelni az előzetes elektronikus regisztráció alkalmával. A </a:t>
            </a:r>
            <a:r>
              <a:rPr lang="hu-HU" dirty="0" err="1" smtClean="0"/>
              <a:t>bicókat</a:t>
            </a:r>
            <a:r>
              <a:rPr lang="hu-HU" dirty="0" smtClean="0"/>
              <a:t> és a hozzá tartozó zárat érkezéskor átveszi az igénylő, majd a távozáskor leadja. Tatabányán a könyvtár mellett zárt tároló áll rendelkezésre. A szálláshelyeken változó a tárolási lehetőség. A Tata és Tatabánya közötti kerékpárútról bővebb információk a programok között találhatók.</a:t>
            </a:r>
          </a:p>
          <a:p>
            <a:r>
              <a:rPr lang="hu-HU" b="1" dirty="0" smtClean="0"/>
              <a:t>PARKOLÁS: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Tatabánya közterületein a parkolás díjköteles munkanapokon 8.00-16.00 óra között.</a:t>
            </a:r>
          </a:p>
          <a:p>
            <a:r>
              <a:rPr lang="hu-HU" dirty="0" smtClean="0"/>
              <a:t>Az </a:t>
            </a:r>
            <a:r>
              <a:rPr lang="hu-HU" dirty="0" err="1" smtClean="0"/>
              <a:t>Edutus</a:t>
            </a:r>
            <a:r>
              <a:rPr lang="hu-HU" dirty="0" smtClean="0"/>
              <a:t> Egyetem “B” épületének parkolójában korlátozott számban díjtalan parkolási lehetőség áll rendelkezésre – a regisztrációnál kért (rendszámra szóló) kártyát a szélvédő mögött jól látható helyen ki kell helyezni parkoláskor.</a:t>
            </a:r>
          </a:p>
          <a:p>
            <a:pPr marL="514350" indent="-514350"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https://mkevandorgyules.hu/kozlekedes-2023/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hu-HU" dirty="0" smtClean="0"/>
              <a:t>2. Különjárati autóbuszok</a:t>
            </a:r>
          </a:p>
          <a:p>
            <a:r>
              <a:rPr lang="hu-HU" dirty="0" smtClean="0"/>
              <a:t>Különjárati autóbuszok állnak rendelkezésre a Vándorgyűlés résztvevőinek a következő menetrend szerint:</a:t>
            </a:r>
          </a:p>
          <a:p>
            <a:r>
              <a:rPr lang="hu-HU" b="1" u="sng" dirty="0" smtClean="0"/>
              <a:t>Bakancsos koncert (13., csütörtök)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indulás: 19.00 Fő téri buszmegállóból</a:t>
            </a:r>
            <a:br>
              <a:rPr lang="hu-HU" dirty="0" smtClean="0"/>
            </a:br>
            <a:r>
              <a:rPr lang="hu-HU" dirty="0" smtClean="0"/>
              <a:t>érkezés: Turul Emlékmű parkolója (innen kb. 10-15 perc kényelmes séta)</a:t>
            </a:r>
            <a:br>
              <a:rPr lang="hu-HU" dirty="0" smtClean="0"/>
            </a:br>
            <a:r>
              <a:rPr lang="hu-HU" dirty="0" smtClean="0"/>
              <a:t>visszafelé</a:t>
            </a:r>
            <a:br>
              <a:rPr lang="hu-HU" dirty="0" smtClean="0"/>
            </a:br>
            <a:r>
              <a:rPr lang="hu-HU" dirty="0" smtClean="0"/>
              <a:t>indulás: 21.45 Turul Emlékmű parkolójából</a:t>
            </a:r>
            <a:br>
              <a:rPr lang="hu-HU" dirty="0" smtClean="0"/>
            </a:br>
            <a:r>
              <a:rPr lang="hu-HU" dirty="0" smtClean="0"/>
              <a:t>érkezés: Fő téri buszmegállóba (22.00 le és felszállási lehetőség)</a:t>
            </a:r>
            <a:br>
              <a:rPr lang="hu-HU" dirty="0" smtClean="0"/>
            </a:br>
            <a:r>
              <a:rPr lang="hu-HU" dirty="0" smtClean="0"/>
              <a:t>tovább közlekedik: Tata Esély táborba</a:t>
            </a:r>
          </a:p>
          <a:p>
            <a:r>
              <a:rPr lang="hu-HU" b="1" u="sng" dirty="0" smtClean="0"/>
              <a:t>Tatai szállásról a programokra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Tata Esély táborból Tatabánya Fő téri buszmegállóba (legnagyobb létszámú szálláshelyről a programokra)</a:t>
            </a:r>
            <a:br>
              <a:rPr lang="hu-HU" dirty="0" smtClean="0"/>
            </a:br>
            <a:r>
              <a:rPr lang="hu-HU" dirty="0" smtClean="0"/>
              <a:t>indulási időpontok:</a:t>
            </a:r>
          </a:p>
          <a:p>
            <a:pPr fontAlgn="base"/>
            <a:r>
              <a:rPr lang="hu-HU" dirty="0" smtClean="0"/>
              <a:t>07.13</a:t>
            </a:r>
            <a:r>
              <a:rPr lang="hu-HU" dirty="0" smtClean="0"/>
              <a:t>., csütörtök </a:t>
            </a:r>
            <a:r>
              <a:rPr lang="hu-HU" dirty="0" smtClean="0"/>
              <a:t> 8.00</a:t>
            </a:r>
            <a:endParaRPr lang="hu-HU" dirty="0" smtClean="0"/>
          </a:p>
          <a:p>
            <a:pPr fontAlgn="base"/>
            <a:r>
              <a:rPr lang="hu-HU" dirty="0" smtClean="0"/>
              <a:t>07.14</a:t>
            </a:r>
            <a:r>
              <a:rPr lang="hu-HU" dirty="0" smtClean="0"/>
              <a:t>., </a:t>
            </a:r>
            <a:r>
              <a:rPr lang="hu-HU" dirty="0" smtClean="0"/>
              <a:t>péntek  8.00</a:t>
            </a:r>
            <a:endParaRPr lang="hu-HU" dirty="0" smtClean="0"/>
          </a:p>
          <a:p>
            <a:r>
              <a:rPr lang="hu-HU" b="1" u="sng" dirty="0" smtClean="0"/>
              <a:t>Programokról tatai szállásra</a:t>
            </a:r>
            <a:r>
              <a:rPr lang="hu-HU" u="sng" dirty="0" smtClean="0"/>
              <a:t/>
            </a:r>
            <a:br>
              <a:rPr lang="hu-HU" u="sng" dirty="0" smtClean="0"/>
            </a:br>
            <a:r>
              <a:rPr lang="hu-HU" dirty="0" smtClean="0"/>
              <a:t>Tatabánya Fő téri buszmegállóból Tata Esély táborig</a:t>
            </a:r>
            <a:br>
              <a:rPr lang="hu-HU" dirty="0" smtClean="0"/>
            </a:br>
            <a:r>
              <a:rPr lang="hu-HU" dirty="0" smtClean="0"/>
              <a:t>indulási időpontok Fő téri buszmegállóból:</a:t>
            </a:r>
          </a:p>
          <a:p>
            <a:pPr fontAlgn="base"/>
            <a:r>
              <a:rPr lang="hu-HU" dirty="0" smtClean="0"/>
              <a:t>07.13</a:t>
            </a:r>
            <a:r>
              <a:rPr lang="hu-HU" dirty="0" smtClean="0"/>
              <a:t>., csütörtök 20.30 (azoknak akik nem vettek részt a Bakancsos koncerten)</a:t>
            </a:r>
          </a:p>
          <a:p>
            <a:pPr fontAlgn="base"/>
            <a:r>
              <a:rPr lang="hu-HU" dirty="0" smtClean="0"/>
              <a:t>07.13</a:t>
            </a:r>
            <a:r>
              <a:rPr lang="hu-HU" dirty="0" smtClean="0"/>
              <a:t>., csütörtök 22.00 (a Bakancsos koncerten résztvevők leszállási lehetősége után tovább közlekedik a busz Tatára Esély táborig)</a:t>
            </a:r>
          </a:p>
          <a:p>
            <a:pPr fontAlgn="base"/>
            <a:r>
              <a:rPr lang="hu-HU" dirty="0" smtClean="0"/>
              <a:t>07.14</a:t>
            </a:r>
            <a:r>
              <a:rPr lang="hu-HU" dirty="0" smtClean="0"/>
              <a:t>., péntek 18.30 (majd Tata Esély táborból 30 perces várakozás után indul a következő útvonalon a</a:t>
            </a:r>
            <a:r>
              <a:rPr lang="hu-HU" b="1" dirty="0" smtClean="0"/>
              <a:t> baráti találkozó</a:t>
            </a:r>
            <a:r>
              <a:rPr lang="hu-HU" dirty="0" smtClean="0"/>
              <a:t>ra: Fő téri buszmegálló – Sport Hotel – Csákányos, Birkacsárda parkoló)</a:t>
            </a:r>
          </a:p>
          <a:p>
            <a:pPr fontAlgn="base"/>
            <a:r>
              <a:rPr lang="hu-HU" dirty="0" smtClean="0"/>
              <a:t>07.14</a:t>
            </a:r>
            <a:r>
              <a:rPr lang="hu-HU" dirty="0" smtClean="0"/>
              <a:t>., péntek 20.30 (azoknak, akik nem vesznek részt baráti találkozón)</a:t>
            </a:r>
          </a:p>
          <a:p>
            <a:pPr fontAlgn="base"/>
            <a:r>
              <a:rPr lang="hu-HU" dirty="0" smtClean="0"/>
              <a:t>07.14-én</a:t>
            </a:r>
            <a:r>
              <a:rPr lang="hu-HU" dirty="0" smtClean="0"/>
              <a:t>, pénteken a </a:t>
            </a:r>
            <a:r>
              <a:rPr lang="hu-HU" b="1" dirty="0" smtClean="0"/>
              <a:t>baráti találkozó</a:t>
            </a:r>
            <a:r>
              <a:rPr lang="hu-HU" dirty="0" smtClean="0"/>
              <a:t> helyszínéről:</a:t>
            </a:r>
            <a:br>
              <a:rPr lang="hu-HU" dirty="0" smtClean="0"/>
            </a:br>
            <a:r>
              <a:rPr lang="hu-HU" dirty="0" smtClean="0"/>
              <a:t>23.00-tól 2.00-ig 10-16 fős kisbuszokkal a szálláshelyekig szállítjuk a résztvevőket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https://mkevandorgyules.hu/kollegiumi-szallashelyek-2023/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hu-HU" sz="3800" b="1" dirty="0" smtClean="0"/>
              <a:t>1. Tatabányai </a:t>
            </a:r>
            <a:r>
              <a:rPr lang="hu-HU" sz="3800" b="1" dirty="0" smtClean="0"/>
              <a:t>Kollégium</a:t>
            </a:r>
          </a:p>
          <a:p>
            <a:r>
              <a:rPr lang="hu-HU" dirty="0" smtClean="0"/>
              <a:t>2019 szeptemberében adták át az egykori MÁV-szállóból kialakított, százágyas középiskolai kollégiumot Tatabányán.</a:t>
            </a:r>
          </a:p>
          <a:p>
            <a:r>
              <a:rPr lang="hu-HU" dirty="0" smtClean="0"/>
              <a:t>A közel 2 milliárd forintos beruházásból megvalósuló új diákszállás fiatalos külsőt kapott, az ablakokat a szivárvány színeire festett sávok keretezik. A földszinten mozgáskorlátozott hallgatóknak készültek egyágyas szobák, továbbá itt kapott helyet az orvosi rendelő, a közösségi terek, valamint az irodák. </a:t>
            </a:r>
            <a:r>
              <a:rPr lang="hu-HU" b="1" dirty="0" smtClean="0"/>
              <a:t>Az emeleteken két- és háromágyas szobákat alakítottak ki vizesblokkokkal, szintenként tanulószobákkal, felügyelői helyiségekkel. Az épületet teljesen akadálymentessé tették, liftet építettek be.</a:t>
            </a:r>
            <a:endParaRPr lang="hu-HU" dirty="0" smtClean="0"/>
          </a:p>
          <a:p>
            <a:r>
              <a:rPr lang="hu-HU" dirty="0" smtClean="0"/>
              <a:t>A helyi önkormányzat döntése értelmében az IFA összege 220 Ft/fő/éj.</a:t>
            </a:r>
          </a:p>
          <a:p>
            <a:r>
              <a:rPr lang="hu-HU" b="1" dirty="0" smtClean="0"/>
              <a:t>Szobaárak:</a:t>
            </a:r>
            <a:endParaRPr lang="hu-HU" dirty="0" smtClean="0"/>
          </a:p>
          <a:p>
            <a:r>
              <a:rPr lang="hu-HU" dirty="0" smtClean="0"/>
              <a:t>Kétágyas szobában két fő elhelyezésével.</a:t>
            </a:r>
            <a:br>
              <a:rPr lang="hu-HU" dirty="0" smtClean="0"/>
            </a:br>
            <a:r>
              <a:rPr lang="hu-HU" b="1" dirty="0" smtClean="0"/>
              <a:t>8.150 Ft+IFA/fő/éj</a:t>
            </a:r>
            <a:endParaRPr lang="hu-HU" dirty="0" smtClean="0"/>
          </a:p>
          <a:p>
            <a:pPr>
              <a:buNone/>
            </a:pPr>
            <a:r>
              <a:rPr lang="hu-HU" dirty="0" smtClean="0"/>
              <a:t> </a:t>
            </a:r>
          </a:p>
          <a:p>
            <a:r>
              <a:rPr lang="hu-HU" dirty="0" smtClean="0"/>
              <a:t>Reggeli: 1270 Ft /fő </a:t>
            </a:r>
          </a:p>
          <a:p>
            <a:pPr>
              <a:buNone/>
            </a:pPr>
            <a:r>
              <a:rPr lang="hu-HU" dirty="0" smtClean="0"/>
              <a:t> </a:t>
            </a:r>
          </a:p>
          <a:p>
            <a:r>
              <a:rPr lang="hu-HU" b="1" dirty="0" smtClean="0"/>
              <a:t>A szállások kizárólag a jelentkezési lapon foglalhatók!</a:t>
            </a:r>
            <a:endParaRPr lang="hu-HU" dirty="0" smtClean="0"/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/>
          </a:bodyPr>
          <a:lstStyle/>
          <a:p>
            <a:r>
              <a:rPr lang="hu-HU" sz="3600" dirty="0" smtClean="0"/>
              <a:t>https://mkevandorgyules.hu/kollegiumi-szallashelyek-2023/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072098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hu-HU" sz="4900" b="1" dirty="0" smtClean="0"/>
              <a:t>2. Esély </a:t>
            </a:r>
            <a:r>
              <a:rPr lang="hu-HU" sz="4900" b="1" dirty="0" smtClean="0"/>
              <a:t>Budapest Alapítvány Tatai Tábora</a:t>
            </a:r>
          </a:p>
          <a:p>
            <a:r>
              <a:rPr lang="hu-HU" sz="3200" dirty="0" smtClean="0"/>
              <a:t>Az Öreg tó partjától 100 méterre fekvő, 5 hektáros természetvédelmi területen mintegy 800 fő egyidejű elhelyezésére van lehetőség, a vasútállomástól 10 percre, csendes környezetben.</a:t>
            </a:r>
          </a:p>
          <a:p>
            <a:r>
              <a:rPr lang="hu-HU" sz="3200" dirty="0" smtClean="0"/>
              <a:t>A nyári tábor három 200 fős </a:t>
            </a:r>
            <a:r>
              <a:rPr lang="hu-HU" sz="3200" dirty="0" err="1" smtClean="0"/>
              <a:t>altáborra</a:t>
            </a:r>
            <a:r>
              <a:rPr lang="hu-HU" sz="3200" dirty="0" smtClean="0"/>
              <a:t> van felosztva, melyek önállóan, jól elkülönülten, de egymás szomszédságában vannak. Ezekben </a:t>
            </a:r>
            <a:r>
              <a:rPr lang="hu-HU" sz="3200" b="1" dirty="0" smtClean="0"/>
              <a:t>az </a:t>
            </a:r>
            <a:r>
              <a:rPr lang="hu-HU" sz="3200" b="1" dirty="0" err="1" smtClean="0"/>
              <a:t>altáborokban</a:t>
            </a:r>
            <a:r>
              <a:rPr lang="hu-HU" sz="3200" b="1" dirty="0" smtClean="0"/>
              <a:t> 6+4 fős emeletes ágyas szobák vannak, a mosdók, </a:t>
            </a:r>
            <a:r>
              <a:rPr lang="hu-HU" sz="3200" b="1" dirty="0" err="1" smtClean="0"/>
              <a:t>wc-k</a:t>
            </a:r>
            <a:r>
              <a:rPr lang="hu-HU" sz="3200" b="1" dirty="0" smtClean="0"/>
              <a:t>, fürdők az </a:t>
            </a:r>
            <a:r>
              <a:rPr lang="hu-HU" sz="3200" b="1" dirty="0" err="1" smtClean="0"/>
              <a:t>altáboron</a:t>
            </a:r>
            <a:r>
              <a:rPr lang="hu-HU" sz="3200" b="1" dirty="0" smtClean="0"/>
              <a:t> belül,  de külön épületben találhatók.</a:t>
            </a:r>
            <a:endParaRPr lang="hu-HU" sz="3200" dirty="0" smtClean="0"/>
          </a:p>
          <a:p>
            <a:r>
              <a:rPr lang="hu-HU" sz="3200" dirty="0" smtClean="0"/>
              <a:t>A csoportvezetők részére </a:t>
            </a:r>
            <a:r>
              <a:rPr lang="hu-HU" sz="3200" b="1" dirty="0" smtClean="0"/>
              <a:t>az </a:t>
            </a:r>
            <a:r>
              <a:rPr lang="hu-HU" sz="3200" b="1" dirty="0" err="1" smtClean="0"/>
              <a:t>altáborok</a:t>
            </a:r>
            <a:r>
              <a:rPr lang="hu-HU" sz="3200" b="1" dirty="0" smtClean="0"/>
              <a:t> szomszédságában 14 db 2 ágyas szobát tudunk biztosítani, ahol két szobához egy zuhanyzó és egy különálló </a:t>
            </a:r>
            <a:r>
              <a:rPr lang="hu-HU" sz="3200" b="1" dirty="0" err="1" smtClean="0"/>
              <a:t>wc</a:t>
            </a:r>
            <a:r>
              <a:rPr lang="hu-HU" sz="3200" b="1" dirty="0" smtClean="0"/>
              <a:t> tartozik.</a:t>
            </a:r>
            <a:endParaRPr lang="hu-HU" sz="3200" dirty="0" smtClean="0"/>
          </a:p>
          <a:p>
            <a:r>
              <a:rPr lang="hu-HU" sz="3200" dirty="0" smtClean="0"/>
              <a:t>A tábor nyári területén több foglalkoztató szoba, </a:t>
            </a:r>
            <a:r>
              <a:rPr lang="hu-HU" sz="3200" b="1" dirty="0" smtClean="0"/>
              <a:t>200 fős önkiszolgáló étterem</a:t>
            </a:r>
            <a:r>
              <a:rPr lang="hu-HU" sz="3200" dirty="0" smtClean="0"/>
              <a:t>, és egy 600 főt befogadó „Csillag” épület található, 2 bitumenes kézilabdapályával, 1 db kosárlabdapályával, 2 db röplabdapályával, </a:t>
            </a:r>
            <a:r>
              <a:rPr lang="hu-HU" sz="3200" dirty="0" err="1" smtClean="0"/>
              <a:t>ping-pong</a:t>
            </a:r>
            <a:r>
              <a:rPr lang="hu-HU" sz="3200" dirty="0" smtClean="0"/>
              <a:t> asztalokkal.</a:t>
            </a:r>
          </a:p>
          <a:p>
            <a:r>
              <a:rPr lang="hu-HU" sz="3200" dirty="0" smtClean="0"/>
              <a:t>A tábor területén rengeteg árnyékot adó fa </a:t>
            </a:r>
            <a:r>
              <a:rPr lang="hu-HU" sz="3200" dirty="0" err="1" smtClean="0"/>
              <a:t>-éger</a:t>
            </a:r>
            <a:r>
              <a:rPr lang="hu-HU" sz="3200" dirty="0" smtClean="0"/>
              <a:t>, cser, fenyő, tölgy- található, amely a dús növényzetükkel kiváló levegőt biztosítanak a nyári melegben.</a:t>
            </a:r>
          </a:p>
          <a:p>
            <a:r>
              <a:rPr lang="hu-HU" sz="3200" dirty="0" smtClean="0"/>
              <a:t>A főépületben a nyári időszakban mintegy 180 főt tudunk elhelyezni 2-4 ágyas mosdóval ellátott, vagy zuhanyozós szobákban. </a:t>
            </a:r>
            <a:r>
              <a:rPr lang="hu-HU" sz="3200" b="1" dirty="0" smtClean="0"/>
              <a:t>A vendégek részére szintenként vannak fürdők, </a:t>
            </a:r>
            <a:r>
              <a:rPr lang="hu-HU" sz="3200" b="1" dirty="0" err="1" smtClean="0"/>
              <a:t>wc-k</a:t>
            </a:r>
            <a:r>
              <a:rPr lang="hu-HU" sz="3200" b="1" dirty="0" smtClean="0"/>
              <a:t>.</a:t>
            </a:r>
            <a:endParaRPr lang="hu-HU" sz="3200" dirty="0" smtClean="0"/>
          </a:p>
          <a:p>
            <a:r>
              <a:rPr lang="hu-HU" sz="3200" dirty="0" smtClean="0"/>
              <a:t>A főépületben foglalkoztató szobák, egy klubterem és egy 130 fős vetítő terem található.</a:t>
            </a:r>
          </a:p>
          <a:p>
            <a:r>
              <a:rPr lang="hu-HU" sz="3200" dirty="0" smtClean="0"/>
              <a:t>Tata és környéke számtalan látnivalót kínál, az Öreg tavon sétahajózás, illetve a városnéző guruló vonat különösen ajánlottak a várossal való ismerkedésre.</a:t>
            </a:r>
          </a:p>
          <a:p>
            <a:r>
              <a:rPr lang="hu-HU" sz="3200" dirty="0" smtClean="0"/>
              <a:t>Az Öreg-tó partja 100 m-re található, ahol a tavaszi-őszi madárvonulási időszak idején kb. 15000 madár pihen. Nyáron a sétahajózás lehetősége mellett sok színes program zajlik a városban, a tó és környéke számtalan látnivalót kínál. Ezeknek a lehetőségeknek a lebonyolításában segítséget adunk.</a:t>
            </a:r>
          </a:p>
          <a:p>
            <a:r>
              <a:rPr lang="hu-HU" sz="3200" dirty="0" smtClean="0"/>
              <a:t>A tatai önkormányzat döntése értelmében a helyi IFA összege 595 Ft/fő/éj.</a:t>
            </a:r>
          </a:p>
          <a:p>
            <a:r>
              <a:rPr lang="hu-HU" sz="3200" b="1" dirty="0" smtClean="0"/>
              <a:t>Szobaárak:</a:t>
            </a:r>
            <a:endParaRPr lang="hu-HU" sz="3200" dirty="0" smtClean="0"/>
          </a:p>
          <a:p>
            <a:pPr fontAlgn="base"/>
            <a:r>
              <a:rPr lang="hu-HU" sz="3200" dirty="0" smtClean="0"/>
              <a:t>Kollégiumi négyágyas szobák </a:t>
            </a:r>
            <a:r>
              <a:rPr lang="hu-HU" sz="3200" b="1" dirty="0" smtClean="0"/>
              <a:t>4.950 Ft+IFA/</a:t>
            </a:r>
            <a:r>
              <a:rPr lang="hu-HU" sz="3200" b="1" dirty="0" err="1" smtClean="0"/>
              <a:t>fö</a:t>
            </a:r>
            <a:r>
              <a:rPr lang="hu-HU" sz="3200" b="1" dirty="0" smtClean="0"/>
              <a:t>/éj</a:t>
            </a:r>
            <a:endParaRPr lang="hu-HU" sz="3200" dirty="0" smtClean="0"/>
          </a:p>
          <a:p>
            <a:pPr fontAlgn="base"/>
            <a:r>
              <a:rPr lang="hu-HU" sz="3200" dirty="0" smtClean="0"/>
              <a:t>Kollégiumi kétágyas szobák </a:t>
            </a:r>
            <a:r>
              <a:rPr lang="hu-HU" sz="3200" b="1" dirty="0" smtClean="0"/>
              <a:t>6.200 Ft+IFA/</a:t>
            </a:r>
            <a:r>
              <a:rPr lang="hu-HU" sz="3200" b="1" dirty="0" err="1" smtClean="0"/>
              <a:t>fö</a:t>
            </a:r>
            <a:r>
              <a:rPr lang="hu-HU" sz="3200" b="1" dirty="0" smtClean="0"/>
              <a:t>/éj</a:t>
            </a:r>
            <a:endParaRPr lang="hu-HU" sz="3200" dirty="0" smtClean="0"/>
          </a:p>
          <a:p>
            <a:pPr fontAlgn="base"/>
            <a:r>
              <a:rPr lang="hu-HU" sz="3200" dirty="0" smtClean="0"/>
              <a:t>2 személyes vezetői szobák </a:t>
            </a:r>
            <a:r>
              <a:rPr lang="hu-HU" sz="3200" b="1" dirty="0" smtClean="0"/>
              <a:t>5.800 Ft+IFA/fő/éj</a:t>
            </a:r>
            <a:endParaRPr lang="hu-HU" sz="3200" dirty="0" smtClean="0"/>
          </a:p>
          <a:p>
            <a:pPr fontAlgn="base"/>
            <a:r>
              <a:rPr lang="hu-HU" sz="3200" dirty="0" smtClean="0"/>
              <a:t>Nyári tábori 4 illetve 6 személyes szobák </a:t>
            </a:r>
            <a:r>
              <a:rPr lang="hu-HU" sz="3200" b="1" dirty="0" smtClean="0"/>
              <a:t>4.400 Ft+IFA/fő/éj</a:t>
            </a:r>
            <a:endParaRPr lang="hu-HU" sz="3200" dirty="0" smtClean="0"/>
          </a:p>
          <a:p>
            <a:pPr fontAlgn="base"/>
            <a:r>
              <a:rPr lang="hu-HU" sz="3200" dirty="0" smtClean="0"/>
              <a:t>3 személyes faház </a:t>
            </a:r>
            <a:r>
              <a:rPr lang="hu-HU" sz="3200" b="1" dirty="0" smtClean="0"/>
              <a:t>16.400 Ft+IFA/fő/éj</a:t>
            </a:r>
            <a:endParaRPr lang="hu-HU" sz="3200" dirty="0" smtClean="0"/>
          </a:p>
          <a:p>
            <a:r>
              <a:rPr lang="hu-HU" sz="3200" dirty="0" smtClean="0"/>
              <a:t> </a:t>
            </a:r>
          </a:p>
          <a:p>
            <a:r>
              <a:rPr lang="hu-HU" sz="3200" b="1" dirty="0" smtClean="0"/>
              <a:t>Reggeli:</a:t>
            </a:r>
            <a:r>
              <a:rPr lang="hu-HU" sz="3200" dirty="0" smtClean="0"/>
              <a:t>  900 Ft/fő, vegetáriánus felár +20%/, mentes felár +50%</a:t>
            </a:r>
          </a:p>
          <a:p>
            <a:r>
              <a:rPr lang="hu-HU" sz="3200" b="1" dirty="0" smtClean="0"/>
              <a:t/>
            </a:r>
            <a:br>
              <a:rPr lang="hu-HU" sz="3200" b="1" dirty="0" smtClean="0"/>
            </a:br>
            <a:r>
              <a:rPr lang="hu-HU" sz="3200" b="1" dirty="0" smtClean="0"/>
              <a:t>Cím:</a:t>
            </a:r>
            <a:r>
              <a:rPr lang="hu-HU" sz="3200" dirty="0" smtClean="0"/>
              <a:t> 2890 Tata, Fáklya utca 4.</a:t>
            </a:r>
          </a:p>
          <a:p>
            <a:r>
              <a:rPr lang="hu-HU" sz="3200" b="1" dirty="0" smtClean="0"/>
              <a:t/>
            </a:r>
            <a:br>
              <a:rPr lang="hu-HU" sz="3200" b="1" dirty="0" smtClean="0"/>
            </a:br>
            <a:r>
              <a:rPr lang="hu-HU" sz="3200" b="1" dirty="0" smtClean="0"/>
              <a:t>A szállások kizárólag a jelentkezési lapon foglalhatók!</a:t>
            </a:r>
            <a:endParaRPr lang="hu-HU" sz="3200" dirty="0" smtClean="0"/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hu-HU" sz="3600" dirty="0" smtClean="0"/>
              <a:t>https://mkevandorgyules.hu/kollegiumi-szallashelyek-2023/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507209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hu-HU" sz="3600" dirty="0" smtClean="0"/>
              <a:t>3. </a:t>
            </a:r>
            <a:r>
              <a:rPr lang="hu-HU" sz="3600" b="1" dirty="0" smtClean="0"/>
              <a:t>Sport Hotel, Tatabánya</a:t>
            </a:r>
          </a:p>
          <a:p>
            <a:pPr fontAlgn="base"/>
            <a:r>
              <a:rPr lang="hu-HU" dirty="0" smtClean="0"/>
              <a:t>Tatabánya központjában, a Gyémánt Fürdőtől csupán 2-3 perc sétára található Sport Hotel és Étterem szeretettel várja a kikapcsolódásra vágyókat.</a:t>
            </a:r>
          </a:p>
          <a:p>
            <a:r>
              <a:rPr lang="hu-HU" dirty="0" smtClean="0"/>
              <a:t>Előnyös áron, légkondicionált, akár tágas erkéllyel rendelkező szobáinkban garantált a zavartalan pihenés és a kellemes feltöltődés. A 2018-ban épült </a:t>
            </a:r>
            <a:r>
              <a:rPr lang="hu-HU" dirty="0" err="1" smtClean="0"/>
              <a:t>Superior</a:t>
            </a:r>
            <a:r>
              <a:rPr lang="hu-HU" dirty="0" smtClean="0"/>
              <a:t> szobáik modern és elegáns berendezésükkel garantálják a még igényesebb tartózkodást. A családbarát szálloda, szeretettel várja a legkisebb a vendégeket is, odafigyelve minden igényükre, az éttermi etetőszékektől egészen a játszótérig. A hotel egész területén ingyenes </a:t>
            </a:r>
            <a:r>
              <a:rPr lang="hu-HU" dirty="0" err="1" smtClean="0"/>
              <a:t>Wifi</a:t>
            </a:r>
            <a:r>
              <a:rPr lang="hu-HU" dirty="0" smtClean="0"/>
              <a:t> hálózat elérhető.</a:t>
            </a:r>
          </a:p>
          <a:p>
            <a:r>
              <a:rPr lang="hu-HU" dirty="0" smtClean="0"/>
              <a:t>A hotel ingyenes privát parkolóval és 24 órás portaszolgálattal rendelkezik. </a:t>
            </a:r>
            <a:r>
              <a:rPr lang="hu-HU" b="1" dirty="0" smtClean="0"/>
              <a:t>Az árak a reggeli díját is tartalmazzák</a:t>
            </a:r>
            <a:r>
              <a:rPr lang="hu-HU" dirty="0" smtClean="0"/>
              <a:t>, amely hétköznap 7-10 óráig, hétvégén 8-10-ig fogyasztható. A szálloda az M1-es autópályáról néhány perc alatt könnyedén megközelíthető.</a:t>
            </a:r>
          </a:p>
          <a:p>
            <a:r>
              <a:rPr lang="hu-HU" dirty="0" smtClean="0"/>
              <a:t>Tatabánya első, hivatalosan minősített szállodája 2022-ben a Sport Hotel</a:t>
            </a:r>
            <a:r>
              <a:rPr lang="ar-AE" dirty="0" smtClean="0"/>
              <a:t>٭٭٭.</a:t>
            </a:r>
          </a:p>
          <a:p>
            <a:r>
              <a:rPr lang="hu-HU" dirty="0" smtClean="0"/>
              <a:t>A helyi önkormányzat döntése értelmében az IFA összege 220 Ft/fő/éj.</a:t>
            </a:r>
          </a:p>
          <a:p>
            <a:r>
              <a:rPr lang="hu-HU" b="1" dirty="0" smtClean="0"/>
              <a:t>Szobaárak:</a:t>
            </a:r>
            <a:endParaRPr lang="hu-HU" dirty="0" smtClean="0"/>
          </a:p>
          <a:p>
            <a:pPr fontAlgn="base"/>
            <a:r>
              <a:rPr lang="hu-HU" dirty="0" smtClean="0"/>
              <a:t>Standard erkély nélküli kétágyas szoba </a:t>
            </a:r>
            <a:r>
              <a:rPr lang="hu-HU" b="1" dirty="0" smtClean="0"/>
              <a:t>10.450 Ft+IFA/fő/éj</a:t>
            </a:r>
            <a:endParaRPr lang="hu-HU" dirty="0" smtClean="0"/>
          </a:p>
          <a:p>
            <a:pPr fontAlgn="base"/>
            <a:r>
              <a:rPr lang="hu-HU" dirty="0" err="1" smtClean="0"/>
              <a:t>Superior</a:t>
            </a:r>
            <a:r>
              <a:rPr lang="hu-HU" dirty="0" smtClean="0"/>
              <a:t> erkély nélküli kétágyas (</a:t>
            </a:r>
            <a:r>
              <a:rPr lang="hu-HU" dirty="0" err="1" smtClean="0"/>
              <a:t>pótágyazható</a:t>
            </a:r>
            <a:r>
              <a:rPr lang="hu-HU" dirty="0" smtClean="0"/>
              <a:t>) szoba </a:t>
            </a:r>
            <a:r>
              <a:rPr lang="hu-HU" b="1" dirty="0" smtClean="0"/>
              <a:t>10.000 Ft+IFA/fő/éj</a:t>
            </a:r>
            <a:endParaRPr lang="hu-HU" dirty="0" smtClean="0"/>
          </a:p>
          <a:p>
            <a:pPr fontAlgn="base"/>
            <a:r>
              <a:rPr lang="hu-HU" dirty="0" smtClean="0"/>
              <a:t>Családi szoba 4 főre </a:t>
            </a:r>
            <a:r>
              <a:rPr lang="hu-HU" b="1" dirty="0" smtClean="0"/>
              <a:t>7.000 Ft+IFA/fő/éj</a:t>
            </a:r>
            <a:endParaRPr lang="hu-HU" dirty="0" smtClean="0"/>
          </a:p>
          <a:p>
            <a:pPr fontAlgn="base"/>
            <a:r>
              <a:rPr lang="hu-HU" dirty="0" smtClean="0"/>
              <a:t>Standard erkélyes kétágyas szoba </a:t>
            </a:r>
            <a:r>
              <a:rPr lang="hu-HU" b="1" dirty="0" smtClean="0"/>
              <a:t>11.450 Ft+IFA/fő/éj</a:t>
            </a:r>
            <a:endParaRPr lang="hu-HU" dirty="0" smtClean="0"/>
          </a:p>
          <a:p>
            <a:pPr fontAlgn="base"/>
            <a:r>
              <a:rPr lang="hu-HU" dirty="0" smtClean="0"/>
              <a:t>Standard erkélyes háromágyas szoba </a:t>
            </a:r>
            <a:r>
              <a:rPr lang="hu-HU" b="1" dirty="0" smtClean="0"/>
              <a:t>9.300 Ft+IFA/fő/éj</a:t>
            </a:r>
            <a:endParaRPr lang="hu-HU" dirty="0" smtClean="0"/>
          </a:p>
          <a:p>
            <a:r>
              <a:rPr lang="hu-HU" dirty="0" smtClean="0"/>
              <a:t>Cím: 2800 Tatabánya, Szent Borbála út 11.</a:t>
            </a:r>
          </a:p>
          <a:p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b="1" dirty="0" smtClean="0"/>
              <a:t>A szállások kizárólag a jelentkezési lapon foglalhatók!</a:t>
            </a:r>
            <a:endParaRPr lang="hu-HU" dirty="0" smtClean="0"/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/>
          </a:bodyPr>
          <a:lstStyle/>
          <a:p>
            <a:r>
              <a:rPr lang="hu-HU" sz="3600" dirty="0" smtClean="0"/>
              <a:t>https://mkevandorgyules.hu/etkezes-2023/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4186238" cy="438912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hu-HU" sz="1600" dirty="0" smtClean="0"/>
              <a:t>Helyszín: EDUTUS Egyetem “A” épület</a:t>
            </a:r>
          </a:p>
          <a:p>
            <a:pPr>
              <a:buNone/>
            </a:pPr>
            <a:r>
              <a:rPr lang="hu-HU" sz="1600" b="1" dirty="0" smtClean="0"/>
              <a:t>	Ebéd </a:t>
            </a:r>
            <a:r>
              <a:rPr lang="hu-HU" sz="1600" b="1" dirty="0" smtClean="0"/>
              <a:t>2.500 Ft/fő</a:t>
            </a:r>
            <a:br>
              <a:rPr lang="hu-HU" sz="1600" b="1" dirty="0" smtClean="0"/>
            </a:br>
            <a:r>
              <a:rPr lang="hu-HU" sz="1600" b="1" dirty="0" smtClean="0"/>
              <a:t>Vacsora 2.000 Ft/fő</a:t>
            </a:r>
            <a:br>
              <a:rPr lang="hu-HU" sz="1600" b="1" dirty="0" smtClean="0"/>
            </a:br>
            <a:r>
              <a:rPr lang="hu-HU" sz="1600" b="1" dirty="0" smtClean="0"/>
              <a:t>Desszert 600 Ft/fő</a:t>
            </a:r>
            <a:br>
              <a:rPr lang="hu-HU" sz="1600" b="1" dirty="0" smtClean="0"/>
            </a:br>
            <a:r>
              <a:rPr lang="hu-HU" sz="1600" dirty="0" smtClean="0"/>
              <a:t>(az árak az áfát tartalmazzák</a:t>
            </a:r>
            <a:r>
              <a:rPr lang="hu-HU" sz="1600" dirty="0" smtClean="0"/>
              <a:t>)</a:t>
            </a:r>
          </a:p>
          <a:p>
            <a:pPr>
              <a:buNone/>
            </a:pPr>
            <a:endParaRPr lang="hu-HU" sz="1600" dirty="0" smtClean="0"/>
          </a:p>
          <a:p>
            <a:pPr>
              <a:buNone/>
            </a:pPr>
            <a:r>
              <a:rPr lang="hu-HU" sz="1400" b="1" dirty="0" smtClean="0"/>
              <a:t>2023. július 12. – </a:t>
            </a:r>
            <a:r>
              <a:rPr lang="hu-HU" sz="1400" b="1" dirty="0" smtClean="0"/>
              <a:t>SZERDA (VACSORA)</a:t>
            </a:r>
            <a:endParaRPr lang="hu-HU" sz="1400" b="1" dirty="0" smtClean="0"/>
          </a:p>
          <a:p>
            <a:pPr fontAlgn="base"/>
            <a:r>
              <a:rPr lang="hu-HU" sz="1400" dirty="0" smtClean="0"/>
              <a:t>Általános: Sült csirkecomb, zöldséges rizs, uborka</a:t>
            </a:r>
          </a:p>
          <a:p>
            <a:pPr fontAlgn="base"/>
            <a:r>
              <a:rPr lang="hu-HU" sz="1400" dirty="0" smtClean="0"/>
              <a:t>Vegetáriánus: Rántott sajt, rizs, tartármártás</a:t>
            </a:r>
          </a:p>
          <a:p>
            <a:pPr fontAlgn="base"/>
            <a:r>
              <a:rPr lang="hu-HU" sz="1400" dirty="0" smtClean="0"/>
              <a:t>Mentes: Sült csirkecomb, zöldséges rizs, </a:t>
            </a:r>
            <a:r>
              <a:rPr lang="hu-HU" sz="1400" dirty="0" smtClean="0"/>
              <a:t>uborka</a:t>
            </a:r>
          </a:p>
          <a:p>
            <a:pPr>
              <a:buNone/>
            </a:pPr>
            <a:r>
              <a:rPr lang="hu-HU" sz="1400" b="1" dirty="0" smtClean="0"/>
              <a:t>2023. július 13. – CSÜTÖRTÖK</a:t>
            </a:r>
            <a:endParaRPr lang="hu-HU" sz="1400" dirty="0" smtClean="0"/>
          </a:p>
          <a:p>
            <a:pPr fontAlgn="base">
              <a:buNone/>
            </a:pPr>
            <a:r>
              <a:rPr lang="hu-HU" sz="1400" b="1" dirty="0" smtClean="0"/>
              <a:t>EBÉD </a:t>
            </a:r>
          </a:p>
          <a:p>
            <a:pPr fontAlgn="base"/>
            <a:r>
              <a:rPr lang="hu-HU" sz="1400" dirty="0" smtClean="0"/>
              <a:t>Általános</a:t>
            </a:r>
            <a:r>
              <a:rPr lang="hu-HU" sz="1400" dirty="0" smtClean="0"/>
              <a:t>: Hideg gyümölcsleves, Milánói sertésborda</a:t>
            </a:r>
          </a:p>
          <a:p>
            <a:pPr fontAlgn="base"/>
            <a:r>
              <a:rPr lang="hu-HU" sz="1400" dirty="0" smtClean="0"/>
              <a:t>Vegetáriánus: Hideg gyümölcsleves, Fűszeres túróval töltött sajttekercs rántva, párolt rizs</a:t>
            </a:r>
          </a:p>
          <a:p>
            <a:pPr fontAlgn="base"/>
            <a:r>
              <a:rPr lang="hu-HU" sz="1400" dirty="0" smtClean="0"/>
              <a:t>Mentes: Laktóz mentes hideg gyümölcsleves, Natúr csirkemell, rizibizi, uborka</a:t>
            </a:r>
          </a:p>
          <a:p>
            <a:pPr fontAlgn="base">
              <a:buNone/>
            </a:pPr>
            <a:r>
              <a:rPr lang="hu-HU" sz="1400" b="1" dirty="0" smtClean="0"/>
              <a:t>VACSORA</a:t>
            </a:r>
          </a:p>
          <a:p>
            <a:pPr fontAlgn="base"/>
            <a:r>
              <a:rPr lang="hu-HU" sz="1400" dirty="0" smtClean="0"/>
              <a:t>Általános</a:t>
            </a:r>
            <a:r>
              <a:rPr lang="hu-HU" sz="1400" dirty="0" smtClean="0"/>
              <a:t>: </a:t>
            </a:r>
            <a:r>
              <a:rPr lang="hu-HU" sz="1400" dirty="0" err="1" smtClean="0"/>
              <a:t>Rizseshús</a:t>
            </a:r>
            <a:r>
              <a:rPr lang="hu-HU" sz="1400" dirty="0" smtClean="0"/>
              <a:t>, uborka</a:t>
            </a:r>
          </a:p>
          <a:p>
            <a:pPr fontAlgn="base"/>
            <a:r>
              <a:rPr lang="hu-HU" sz="1400" dirty="0" smtClean="0"/>
              <a:t>Vegetáriánus: Fokhagymás-paradicsomos </a:t>
            </a:r>
            <a:r>
              <a:rPr lang="hu-HU" sz="1400" dirty="0" err="1" smtClean="0"/>
              <a:t>penne</a:t>
            </a:r>
            <a:r>
              <a:rPr lang="hu-HU" sz="1400" dirty="0" smtClean="0"/>
              <a:t> sajttal</a:t>
            </a:r>
          </a:p>
          <a:p>
            <a:pPr fontAlgn="base"/>
            <a:r>
              <a:rPr lang="hu-HU" sz="1400" dirty="0" smtClean="0"/>
              <a:t>Mentes: Rakott kel</a:t>
            </a:r>
          </a:p>
          <a:p>
            <a:pPr fontAlgn="base">
              <a:buNone/>
            </a:pPr>
            <a:endParaRPr lang="hu-HU" sz="1400" dirty="0" smtClean="0"/>
          </a:p>
          <a:p>
            <a:pPr>
              <a:buNone/>
            </a:pPr>
            <a:endParaRPr lang="hu-HU" dirty="0"/>
          </a:p>
        </p:txBody>
      </p:sp>
      <p:sp>
        <p:nvSpPr>
          <p:cNvPr id="4" name="Tartalom helye 2"/>
          <p:cNvSpPr txBox="1">
            <a:spLocks/>
          </p:cNvSpPr>
          <p:nvPr/>
        </p:nvSpPr>
        <p:spPr>
          <a:xfrm>
            <a:off x="4643438" y="3143248"/>
            <a:ext cx="4186238" cy="3246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2023. július 14. – PÉNTEK</a:t>
            </a:r>
            <a:endParaRPr kumimoji="0" lang="hu-H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EBÉD </a:t>
            </a:r>
          </a:p>
          <a:p>
            <a:pPr fontAlgn="base">
              <a:buFont typeface="Arial" pitchFamily="34" charset="0"/>
              <a:buChar char="•"/>
            </a:pPr>
            <a:r>
              <a:rPr lang="hu-HU" sz="1400" dirty="0" smtClean="0"/>
              <a:t>Általános: Zöldségleves, Rántott csirkemell, rizibizi, uborka</a:t>
            </a:r>
          </a:p>
          <a:p>
            <a:pPr fontAlgn="base">
              <a:buFont typeface="Arial" pitchFamily="34" charset="0"/>
              <a:buChar char="•"/>
            </a:pPr>
            <a:r>
              <a:rPr lang="hu-HU" sz="1400" dirty="0" smtClean="0"/>
              <a:t>Vegetáriánus: Zöldségleves, Zöldrétes, rizs, sajtmártás</a:t>
            </a:r>
          </a:p>
          <a:p>
            <a:pPr fontAlgn="base">
              <a:buFont typeface="Arial" pitchFamily="34" charset="0"/>
              <a:buChar char="•"/>
            </a:pPr>
            <a:r>
              <a:rPr lang="hu-HU" sz="1400" dirty="0" smtClean="0"/>
              <a:t>Mentes: Zöldségleves, Grillfűszeres csirkemell csíkok, nyers </a:t>
            </a:r>
            <a:r>
              <a:rPr lang="hu-HU" sz="1400" dirty="0" smtClean="0"/>
              <a:t>salátával</a:t>
            </a:r>
            <a:endParaRPr kumimoji="0" lang="hu-H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VACSORA</a:t>
            </a:r>
          </a:p>
          <a:p>
            <a:pPr fontAlgn="base">
              <a:buFont typeface="Arial" pitchFamily="34" charset="0"/>
              <a:buChar char="•"/>
            </a:pPr>
            <a:r>
              <a:rPr lang="hu-HU" sz="1400" dirty="0" smtClean="0"/>
              <a:t>Általános: Gránátos kocka, uborka</a:t>
            </a:r>
          </a:p>
          <a:p>
            <a:pPr fontAlgn="base">
              <a:buFont typeface="Arial" pitchFamily="34" charset="0"/>
              <a:buChar char="•"/>
            </a:pPr>
            <a:r>
              <a:rPr lang="hu-HU" sz="1400" dirty="0" smtClean="0"/>
              <a:t>Vegetáriánus: Gránátos kocka, uborka</a:t>
            </a:r>
          </a:p>
          <a:p>
            <a:pPr fontAlgn="base">
              <a:buFont typeface="Arial" pitchFamily="34" charset="0"/>
              <a:buChar char="•"/>
            </a:pPr>
            <a:r>
              <a:rPr lang="hu-HU" sz="1400" dirty="0" smtClean="0"/>
              <a:t>Mentes: Zöldségekkel töltött </a:t>
            </a:r>
            <a:r>
              <a:rPr lang="hu-HU" sz="1400" dirty="0" err="1" smtClean="0"/>
              <a:t>tortilla</a:t>
            </a:r>
            <a:r>
              <a:rPr lang="hu-HU" sz="1400" dirty="0" smtClean="0"/>
              <a:t> tekercs, hasábburgonya</a:t>
            </a:r>
          </a:p>
          <a:p>
            <a:pPr marL="274320" marR="0" lvl="0" indent="-27432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hu-H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hu-H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hu-H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hu-H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hu-H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hu-HU" sz="3600" dirty="0" smtClean="0"/>
              <a:t>https://mkevandorgyules.hu/szamlazasi-informaciok-2023/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143536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hu-HU" sz="3400" b="1" dirty="0" smtClean="0"/>
              <a:t>Számlázási információk – </a:t>
            </a:r>
            <a:r>
              <a:rPr lang="hu-HU" sz="3400" b="1" dirty="0" smtClean="0"/>
              <a:t>2023</a:t>
            </a:r>
          </a:p>
          <a:p>
            <a:pPr>
              <a:buNone/>
            </a:pPr>
            <a:endParaRPr lang="hu-HU" sz="3400" b="1" dirty="0" smtClean="0"/>
          </a:p>
          <a:p>
            <a:pPr fontAlgn="base"/>
            <a:r>
              <a:rPr lang="hu-HU" sz="2800" dirty="0" smtClean="0"/>
              <a:t>A regisztrációs időszakot (június 15.) követően június  20-ig van lehetősége adatainak (pl. költségviselők stb.) módosítására, lemondásra.</a:t>
            </a:r>
          </a:p>
          <a:p>
            <a:pPr fontAlgn="base"/>
            <a:r>
              <a:rPr lang="hu-HU" sz="2800" dirty="0" smtClean="0"/>
              <a:t>Ezt követően minden jelentkező minden tételről megkapja a díjbekérőt/díjbekérőket annak a költségviselőnek a nevére kiállítva, akit a jelentkezési lapon megjelölt az alábbi példák alapján:</a:t>
            </a:r>
            <a:br>
              <a:rPr lang="hu-HU" sz="2800" dirty="0" smtClean="0"/>
            </a:br>
            <a:r>
              <a:rPr lang="hu-HU" sz="2800" dirty="0" smtClean="0"/>
              <a:t>Ha a részvételi díjat az egyesülete fizeti –&gt; a megadott adatok alapján az egyesülete kapja a díjbekérőt</a:t>
            </a:r>
            <a:br>
              <a:rPr lang="hu-HU" sz="2800" dirty="0" smtClean="0"/>
            </a:br>
            <a:r>
              <a:rPr lang="hu-HU" sz="2800" dirty="0" smtClean="0"/>
              <a:t>Ha az étkezést a munkahelye fizeti –&gt; a megadott adatok alapján a munkahelye kapja a díjbekérőt</a:t>
            </a:r>
            <a:br>
              <a:rPr lang="hu-HU" sz="2800" dirty="0" smtClean="0"/>
            </a:br>
            <a:r>
              <a:rPr lang="hu-HU" sz="2800" dirty="0" smtClean="0"/>
              <a:t>Ha a baráti találkozót maga fizeti –&gt; a megadott adatok alapján a saját címére kapja a díjbekérőt.</a:t>
            </a:r>
          </a:p>
          <a:p>
            <a:pPr fontAlgn="base"/>
            <a:r>
              <a:rPr lang="hu-HU" sz="2800" dirty="0" smtClean="0"/>
              <a:t>Az igényelt szolgáltatások árát a díjbekérőn megadott határidőig kérjük átutalni.</a:t>
            </a:r>
          </a:p>
          <a:p>
            <a:pPr fontAlgn="base"/>
            <a:r>
              <a:rPr lang="hu-HU" sz="2800" dirty="0" smtClean="0"/>
              <a:t>Visszamondás esetén (a megrendelt és kifizetett szolgáltatások miatt) a már befizetett összeget nem áll módunkban visszatéríteni.</a:t>
            </a:r>
          </a:p>
          <a:p>
            <a:pPr fontAlgn="base"/>
            <a:r>
              <a:rPr lang="hu-HU" sz="2800" dirty="0" smtClean="0"/>
              <a:t>A számlát/számlákat mindenki a helyszínen, a saját regisztrációs borítékjában találja meg.</a:t>
            </a:r>
          </a:p>
          <a:p>
            <a:pPr fontAlgn="base"/>
            <a:r>
              <a:rPr lang="hu-HU" sz="2800" dirty="0" smtClean="0"/>
              <a:t>A Magyar Könyvtárosok Egyesülete 54. Vándorgyűlésének pénzügyi lebonyolítását a Komárom Környéki Civil Társulás. 2903, Komárom, Csendes u. 8. végzi.</a:t>
            </a:r>
          </a:p>
          <a:p>
            <a:pPr fontAlgn="base"/>
            <a:r>
              <a:rPr lang="hu-HU" sz="2800" dirty="0" smtClean="0"/>
              <a:t>Minden számlában továbbszámlázott szolgáltatások jelennek meg az alábbi bontás szerint:</a:t>
            </a:r>
          </a:p>
          <a:p>
            <a:pPr lvl="1" fontAlgn="base"/>
            <a:r>
              <a:rPr lang="hu-HU" sz="2800" dirty="0" smtClean="0"/>
              <a:t>étkezési költség</a:t>
            </a:r>
          </a:p>
          <a:p>
            <a:pPr lvl="1" fontAlgn="base"/>
            <a:r>
              <a:rPr lang="hu-HU" sz="2800" dirty="0" smtClean="0"/>
              <a:t>szállásköltség</a:t>
            </a:r>
          </a:p>
          <a:p>
            <a:pPr lvl="1" fontAlgn="base"/>
            <a:r>
              <a:rPr lang="hu-HU" sz="2800" dirty="0" smtClean="0"/>
              <a:t>szállás IFA</a:t>
            </a:r>
          </a:p>
          <a:p>
            <a:pPr lvl="1" fontAlgn="base"/>
            <a:r>
              <a:rPr lang="hu-HU" sz="2800" dirty="0" smtClean="0"/>
              <a:t>regisztrációs  díj / napijegy</a:t>
            </a:r>
          </a:p>
          <a:p>
            <a:pPr lvl="1" fontAlgn="base"/>
            <a:r>
              <a:rPr lang="hu-HU" sz="2800" dirty="0" smtClean="0"/>
              <a:t>baráti találkozó díja</a:t>
            </a:r>
          </a:p>
          <a:p>
            <a:pPr lvl="1" fontAlgn="base"/>
            <a:r>
              <a:rPr lang="hu-HU" sz="2800" dirty="0" smtClean="0"/>
              <a:t>összesen</a:t>
            </a:r>
          </a:p>
          <a:p>
            <a:pPr fontAlgn="base"/>
            <a:r>
              <a:rPr lang="hu-HU" sz="2800" dirty="0" smtClean="0"/>
              <a:t>A számla nem tartalmazza a közterheket!</a:t>
            </a:r>
          </a:p>
          <a:p>
            <a:pPr fontAlgn="base"/>
            <a:r>
              <a:rPr lang="hu-HU" sz="2800" dirty="0" smtClean="0"/>
              <a:t>A számlakibocsátó adatai:</a:t>
            </a:r>
            <a:br>
              <a:rPr lang="hu-HU" sz="2800" dirty="0" smtClean="0"/>
            </a:br>
            <a:r>
              <a:rPr lang="hu-HU" sz="2800" dirty="0" smtClean="0"/>
              <a:t>Név: Komárom Környéki Civil Társulás</a:t>
            </a:r>
            <a:br>
              <a:rPr lang="hu-HU" sz="2800" dirty="0" smtClean="0"/>
            </a:br>
            <a:r>
              <a:rPr lang="hu-HU" sz="2800" dirty="0" smtClean="0"/>
              <a:t>Cím:  2903, Komárom, Csendes u. 8.</a:t>
            </a:r>
            <a:br>
              <a:rPr lang="hu-HU" sz="2800" dirty="0" smtClean="0"/>
            </a:br>
            <a:r>
              <a:rPr lang="hu-HU" sz="2800" dirty="0" smtClean="0"/>
              <a:t>Adószám: 18616741-1-11</a:t>
            </a:r>
            <a:br>
              <a:rPr lang="hu-HU" sz="2800" dirty="0" smtClean="0"/>
            </a:br>
            <a:r>
              <a:rPr lang="hu-HU" sz="2800" dirty="0" smtClean="0"/>
              <a:t>Számlaszám: 11740030-20052432</a:t>
            </a:r>
          </a:p>
          <a:p>
            <a:pPr fontAlgn="base"/>
            <a:r>
              <a:rPr lang="hu-HU" sz="2800" dirty="0" smtClean="0"/>
              <a:t>További információ:</a:t>
            </a:r>
            <a:br>
              <a:rPr lang="hu-HU" sz="2800" dirty="0" smtClean="0"/>
            </a:br>
            <a:r>
              <a:rPr lang="hu-HU" sz="2800" b="1" dirty="0" smtClean="0"/>
              <a:t>Markóné Tóth Ágnes</a:t>
            </a:r>
            <a:r>
              <a:rPr lang="hu-HU" sz="2800" dirty="0" smtClean="0"/>
              <a:t/>
            </a:r>
            <a:br>
              <a:rPr lang="hu-HU" sz="2800" dirty="0" smtClean="0"/>
            </a:br>
            <a:r>
              <a:rPr lang="hu-HU" sz="2800" dirty="0" smtClean="0"/>
              <a:t>email: </a:t>
            </a:r>
            <a:r>
              <a:rPr lang="hu-HU" sz="2800" dirty="0" err="1" smtClean="0"/>
              <a:t>vandorgyules.tatabanya</a:t>
            </a:r>
            <a:r>
              <a:rPr lang="hu-HU" sz="2800" dirty="0" smtClean="0"/>
              <a:t>@</a:t>
            </a:r>
            <a:r>
              <a:rPr lang="hu-HU" sz="2800" dirty="0" err="1" smtClean="0"/>
              <a:t>gmail.com</a:t>
            </a:r>
            <a:r>
              <a:rPr lang="hu-HU" sz="2800" dirty="0" smtClean="0"/>
              <a:t/>
            </a:r>
            <a:br>
              <a:rPr lang="hu-HU" sz="2800" dirty="0" smtClean="0"/>
            </a:br>
            <a:r>
              <a:rPr lang="hu-HU" sz="2800" dirty="0" smtClean="0"/>
              <a:t>telefon: +36 34 526 955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hu-HU" sz="3600" dirty="0" smtClean="0"/>
              <a:t>https://mkevandorgyules.hu/kirandulasok-2023/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5785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sz="2000" b="1" dirty="0" smtClean="0"/>
              <a:t>1. Esterházyak nyomában – Tata és </a:t>
            </a:r>
            <a:r>
              <a:rPr lang="hu-HU" sz="2000" b="1" dirty="0" err="1" smtClean="0"/>
              <a:t>Majk</a:t>
            </a:r>
            <a:endParaRPr lang="hu-HU" sz="2000" b="1" dirty="0" smtClean="0"/>
          </a:p>
          <a:p>
            <a:r>
              <a:rPr lang="hu-HU" sz="1400" b="1" dirty="0" smtClean="0"/>
              <a:t>Részvételi díj:</a:t>
            </a:r>
            <a:r>
              <a:rPr lang="hu-HU" sz="1400" dirty="0" smtClean="0"/>
              <a:t> 14.400,– Ft/fő* (étkezéssel)</a:t>
            </a:r>
          </a:p>
          <a:p>
            <a:r>
              <a:rPr lang="hu-HU" sz="1400" b="1" dirty="0" smtClean="0"/>
              <a:t>Időpont:</a:t>
            </a:r>
            <a:r>
              <a:rPr lang="hu-HU" sz="1400" dirty="0" smtClean="0"/>
              <a:t> 2023. július 15. (szombat), 8:00–15:00</a:t>
            </a:r>
          </a:p>
          <a:p>
            <a:r>
              <a:rPr lang="hu-HU" sz="1400" b="1" dirty="0" smtClean="0"/>
              <a:t>Utazás: </a:t>
            </a:r>
            <a:r>
              <a:rPr lang="hu-HU" sz="1400" dirty="0" smtClean="0"/>
              <a:t>autóbusszal, a kirándulás résztvevői a József Attila Könyvtár melletti parkolóban szállhatnak fel, és ugyanoda érkeznek vissza. </a:t>
            </a:r>
            <a:r>
              <a:rPr lang="hu-HU" sz="1400" u="sng" dirty="0" smtClean="0"/>
              <a:t>A Tatán elszállásoltak az autóbuszra a szálláshelyüknél is felszállhatnak.</a:t>
            </a:r>
            <a:r>
              <a:rPr lang="hu-HU" sz="1400" b="1" dirty="0" smtClean="0"/>
              <a:t/>
            </a:r>
            <a:br>
              <a:rPr lang="hu-HU" sz="1400" b="1" dirty="0" smtClean="0"/>
            </a:br>
            <a:endParaRPr lang="hu-HU" sz="1400" dirty="0" smtClean="0"/>
          </a:p>
          <a:p>
            <a:r>
              <a:rPr lang="hu-HU" sz="1400" b="1" dirty="0" smtClean="0"/>
              <a:t>Étkezés: </a:t>
            </a:r>
            <a:r>
              <a:rPr lang="hu-HU" sz="1400" dirty="0" err="1" smtClean="0"/>
              <a:t>Picant</a:t>
            </a:r>
            <a:r>
              <a:rPr lang="hu-HU" sz="1400" dirty="0" smtClean="0"/>
              <a:t> Étterem, Tata</a:t>
            </a:r>
          </a:p>
          <a:p>
            <a:r>
              <a:rPr lang="hu-HU" sz="1400" dirty="0" smtClean="0"/>
              <a:t>Választható menü:</a:t>
            </a:r>
            <a:br>
              <a:rPr lang="hu-HU" sz="1400" dirty="0" smtClean="0"/>
            </a:br>
            <a:r>
              <a:rPr lang="hu-HU" sz="1400" dirty="0" smtClean="0"/>
              <a:t>Ó Mami, húslevese gazdagon</a:t>
            </a:r>
            <a:br>
              <a:rPr lang="hu-HU" sz="1400" dirty="0" smtClean="0"/>
            </a:br>
            <a:r>
              <a:rPr lang="hu-HU" sz="1400" dirty="0" err="1" smtClean="0"/>
              <a:t>Vegyestál</a:t>
            </a:r>
            <a:r>
              <a:rPr lang="hu-HU" sz="1400" dirty="0" smtClean="0"/>
              <a:t>: </a:t>
            </a:r>
            <a:r>
              <a:rPr lang="hu-HU" sz="1400" dirty="0" err="1" smtClean="0"/>
              <a:t>Cordon</a:t>
            </a:r>
            <a:r>
              <a:rPr lang="hu-HU" sz="1400" dirty="0" smtClean="0"/>
              <a:t> </a:t>
            </a:r>
            <a:r>
              <a:rPr lang="hu-HU" sz="1400" dirty="0" err="1" smtClean="0"/>
              <a:t>Bleu</a:t>
            </a:r>
            <a:r>
              <a:rPr lang="hu-HU" sz="1400" dirty="0" smtClean="0"/>
              <a:t> </a:t>
            </a:r>
            <a:r>
              <a:rPr lang="hu-HU" sz="1400" dirty="0" err="1" smtClean="0"/>
              <a:t>mozzarellával</a:t>
            </a:r>
            <a:r>
              <a:rPr lang="hu-HU" sz="1400" dirty="0" smtClean="0"/>
              <a:t> és </a:t>
            </a:r>
            <a:r>
              <a:rPr lang="hu-HU" sz="1400" dirty="0" err="1" smtClean="0"/>
              <a:t>cotto</a:t>
            </a:r>
            <a:r>
              <a:rPr lang="hu-HU" sz="1400" dirty="0" smtClean="0"/>
              <a:t> sonkával töltött csirkemell; rántott szelet; lassan </a:t>
            </a:r>
            <a:r>
              <a:rPr lang="hu-HU" sz="1400" dirty="0" err="1" smtClean="0"/>
              <a:t>konfilált</a:t>
            </a:r>
            <a:r>
              <a:rPr lang="hu-HU" sz="1400" dirty="0" smtClean="0"/>
              <a:t> sertés tarja; baconba tekert csirkemell </a:t>
            </a:r>
            <a:r>
              <a:rPr lang="hu-HU" sz="1400" dirty="0" err="1" smtClean="0"/>
              <a:t>mozzarellával</a:t>
            </a:r>
            <a:r>
              <a:rPr lang="hu-HU" sz="1400" dirty="0" smtClean="0"/>
              <a:t> átsütve;</a:t>
            </a:r>
            <a:br>
              <a:rPr lang="hu-HU" sz="1400" dirty="0" smtClean="0"/>
            </a:br>
            <a:r>
              <a:rPr lang="hu-HU" sz="1400" dirty="0" smtClean="0"/>
              <a:t>rántott sajt; petrezselymes golyóburgonya; párolt rizs; vegyes savanyúság; tartármártás</a:t>
            </a:r>
            <a:br>
              <a:rPr lang="hu-HU" sz="1400" dirty="0" smtClean="0"/>
            </a:br>
            <a:r>
              <a:rPr lang="hu-HU" sz="1400" dirty="0" smtClean="0"/>
              <a:t>Aprósütemények vegyesen</a:t>
            </a:r>
          </a:p>
          <a:p>
            <a:r>
              <a:rPr lang="hu-HU" sz="1400" dirty="0" smtClean="0"/>
              <a:t>Program</a:t>
            </a:r>
          </a:p>
          <a:p>
            <a:pPr>
              <a:buNone/>
            </a:pPr>
            <a:r>
              <a:rPr lang="it-IT" sz="1400" b="1" i="1" dirty="0" smtClean="0"/>
              <a:t>8:30-10:00</a:t>
            </a:r>
            <a:r>
              <a:rPr lang="it-IT" sz="1400" dirty="0" smtClean="0"/>
              <a:t> – Séta a </a:t>
            </a:r>
            <a:r>
              <a:rPr lang="it-IT" sz="1400" b="1" dirty="0" smtClean="0"/>
              <a:t>tatai</a:t>
            </a:r>
            <a:r>
              <a:rPr lang="it-IT" sz="1400" dirty="0" smtClean="0"/>
              <a:t> </a:t>
            </a:r>
            <a:r>
              <a:rPr lang="it-IT" sz="1400" b="1" dirty="0" smtClean="0"/>
              <a:t>Angol Park</a:t>
            </a:r>
            <a:r>
              <a:rPr lang="it-IT" sz="1400" dirty="0" smtClean="0"/>
              <a:t>ban.</a:t>
            </a:r>
            <a:endParaRPr lang="hu-HU" sz="1400" dirty="0" smtClean="0"/>
          </a:p>
          <a:p>
            <a:pPr>
              <a:buNone/>
            </a:pPr>
            <a:r>
              <a:rPr lang="hu-HU" sz="1400" b="1" i="1" dirty="0" smtClean="0"/>
              <a:t>10:00-11:30</a:t>
            </a:r>
            <a:r>
              <a:rPr lang="hu-HU" sz="1400" dirty="0" smtClean="0"/>
              <a:t> – Esterházy-kastély megtekintése</a:t>
            </a:r>
          </a:p>
          <a:p>
            <a:pPr>
              <a:buNone/>
            </a:pPr>
            <a:r>
              <a:rPr lang="hu-HU" sz="1400" b="1" i="1" dirty="0" smtClean="0"/>
              <a:t>12:00</a:t>
            </a:r>
            <a:r>
              <a:rPr lang="hu-HU" sz="1400" dirty="0" smtClean="0"/>
              <a:t> ebéd</a:t>
            </a:r>
          </a:p>
          <a:p>
            <a:pPr>
              <a:buNone/>
            </a:pPr>
            <a:r>
              <a:rPr lang="hu-HU" sz="1400" b="1" i="1" dirty="0" smtClean="0"/>
              <a:t>13:00</a:t>
            </a:r>
            <a:r>
              <a:rPr lang="hu-HU" sz="1400" dirty="0" smtClean="0"/>
              <a:t> órakor Indulás </a:t>
            </a:r>
            <a:r>
              <a:rPr lang="hu-HU" sz="1400" dirty="0" err="1" smtClean="0"/>
              <a:t>Majkra</a:t>
            </a:r>
            <a:r>
              <a:rPr lang="hu-HU" sz="1400" dirty="0" smtClean="0"/>
              <a:t>.</a:t>
            </a:r>
          </a:p>
          <a:p>
            <a:pPr>
              <a:buNone/>
            </a:pPr>
            <a:r>
              <a:rPr lang="hu-HU" sz="1400" b="1" i="1" dirty="0" smtClean="0"/>
              <a:t>13:30-15:00</a:t>
            </a:r>
            <a:r>
              <a:rPr lang="hu-HU" sz="1400" dirty="0" smtClean="0"/>
              <a:t> – </a:t>
            </a:r>
            <a:r>
              <a:rPr lang="hu-HU" sz="1400" b="1" dirty="0" smtClean="0"/>
              <a:t>Esterházy kastély, </a:t>
            </a:r>
            <a:r>
              <a:rPr lang="hu-HU" sz="1400" b="1" dirty="0" err="1" smtClean="0"/>
              <a:t>Kamalduli</a:t>
            </a:r>
            <a:r>
              <a:rPr lang="hu-HU" sz="1400" b="1" dirty="0" smtClean="0"/>
              <a:t> remeteség</a:t>
            </a:r>
            <a:r>
              <a:rPr lang="hu-HU" sz="1400" dirty="0" smtClean="0"/>
              <a:t>. </a:t>
            </a:r>
          </a:p>
          <a:p>
            <a:pPr>
              <a:buNone/>
            </a:pPr>
            <a:r>
              <a:rPr lang="hu-HU" sz="1400" b="1" i="1" dirty="0" smtClean="0"/>
              <a:t>15:00</a:t>
            </a:r>
            <a:r>
              <a:rPr lang="hu-HU" sz="1400" dirty="0" smtClean="0"/>
              <a:t> órakor indulás vissza Tatabányára</a:t>
            </a:r>
            <a:r>
              <a:rPr lang="hu-HU" sz="1400" dirty="0" smtClean="0"/>
              <a:t>.</a:t>
            </a:r>
          </a:p>
          <a:p>
            <a:pPr>
              <a:buNone/>
            </a:pPr>
            <a:endParaRPr lang="hu-HU" sz="1600" dirty="0" smtClean="0"/>
          </a:p>
          <a:p>
            <a:r>
              <a:rPr lang="hu-HU" sz="1600" dirty="0" smtClean="0"/>
              <a:t>Kísérő kolléga: ifj. </a:t>
            </a:r>
            <a:r>
              <a:rPr lang="hu-HU" sz="1600" dirty="0" err="1" smtClean="0"/>
              <a:t>Gyüszi</a:t>
            </a:r>
            <a:r>
              <a:rPr lang="hu-HU" sz="1600" dirty="0" smtClean="0"/>
              <a:t> </a:t>
            </a:r>
            <a:r>
              <a:rPr lang="hu-HU" sz="1600" dirty="0" smtClean="0"/>
              <a:t>László</a:t>
            </a:r>
            <a:endParaRPr lang="hu-HU" sz="1500" dirty="0" smtClean="0"/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96086"/>
          </a:xfrm>
        </p:spPr>
        <p:txBody>
          <a:bodyPr>
            <a:normAutofit fontScale="90000"/>
          </a:bodyPr>
          <a:lstStyle/>
          <a:p>
            <a:r>
              <a:rPr lang="hu-HU" sz="3600" dirty="0" smtClean="0"/>
              <a:t>https://mkevandorgyules.hu/kirandulasok-2023/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3578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1400" b="1" dirty="0" smtClean="0"/>
              <a:t>2. A hegy kincsei – Agostyán és Baj</a:t>
            </a:r>
          </a:p>
          <a:p>
            <a:r>
              <a:rPr lang="hu-HU" sz="1200" b="1" dirty="0" smtClean="0"/>
              <a:t>Részvételi díj:</a:t>
            </a:r>
            <a:r>
              <a:rPr lang="hu-HU" sz="1200" dirty="0" smtClean="0"/>
              <a:t> 20.000,– Ft/fő* (étkezéssel)</a:t>
            </a:r>
          </a:p>
          <a:p>
            <a:r>
              <a:rPr lang="hu-HU" sz="1200" b="1" dirty="0" smtClean="0"/>
              <a:t>Időpont:</a:t>
            </a:r>
            <a:r>
              <a:rPr lang="hu-HU" sz="1200" dirty="0" smtClean="0"/>
              <a:t> 2023. július 15. (szombat), 8:00–15:00</a:t>
            </a:r>
          </a:p>
          <a:p>
            <a:r>
              <a:rPr lang="hu-HU" sz="1200" b="1" dirty="0" smtClean="0"/>
              <a:t>Utazás: </a:t>
            </a:r>
            <a:r>
              <a:rPr lang="hu-HU" sz="1200" dirty="0" smtClean="0"/>
              <a:t>autóbusszal, a kirándulás résztvevői a József Attila Könyvtár melletti parkolóban szállhatnak fel, és ugyanoda érkeznek vissza. </a:t>
            </a:r>
            <a:r>
              <a:rPr lang="hu-HU" sz="1200" u="sng" dirty="0" smtClean="0"/>
              <a:t>A Tatán elszállásoltak az autóbuszra a szálláshelyüknél is felszállhatnak.</a:t>
            </a:r>
            <a:endParaRPr lang="hu-HU" sz="1200" dirty="0" smtClean="0"/>
          </a:p>
          <a:p>
            <a:r>
              <a:rPr lang="hu-HU" sz="1200" b="1" dirty="0" smtClean="0"/>
              <a:t>Étkezés és borkóstoló:</a:t>
            </a:r>
            <a:r>
              <a:rPr lang="hu-HU" sz="1200" dirty="0" smtClean="0"/>
              <a:t> </a:t>
            </a:r>
            <a:r>
              <a:rPr lang="hu-HU" sz="1200" dirty="0" err="1" smtClean="0"/>
              <a:t>Turay</a:t>
            </a:r>
            <a:r>
              <a:rPr lang="hu-HU" sz="1200" dirty="0" smtClean="0"/>
              <a:t> pincészet, Baj</a:t>
            </a:r>
          </a:p>
          <a:p>
            <a:r>
              <a:rPr lang="hu-HU" sz="1200" dirty="0" smtClean="0"/>
              <a:t>Választható menü:</a:t>
            </a:r>
          </a:p>
          <a:p>
            <a:pPr fontAlgn="base"/>
            <a:r>
              <a:rPr lang="hu-HU" sz="1200" dirty="0" smtClean="0"/>
              <a:t>Húsos: Tyúkhúsleves gazdagon, házi </a:t>
            </a:r>
            <a:r>
              <a:rPr lang="hu-HU" sz="1200" dirty="0" err="1" smtClean="0"/>
              <a:t>szélesmetélt</a:t>
            </a:r>
            <a:r>
              <a:rPr lang="hu-HU" sz="1200" dirty="0" smtClean="0"/>
              <a:t>, sült kacsacomb káposztás házi tésztával, almával,</a:t>
            </a:r>
            <a:r>
              <a:rPr lang="hu-HU" sz="1200" i="1" dirty="0" smtClean="0"/>
              <a:t> almás pite, vanília fagyi.</a:t>
            </a:r>
            <a:endParaRPr lang="hu-HU" sz="1200" dirty="0" smtClean="0"/>
          </a:p>
          <a:p>
            <a:pPr fontAlgn="base"/>
            <a:r>
              <a:rPr lang="hu-HU" sz="1200" i="1" dirty="0" smtClean="0"/>
              <a:t>Vegetáriánus: Hideg paradicsomleves </a:t>
            </a:r>
            <a:r>
              <a:rPr lang="hu-HU" sz="1200" i="1" dirty="0" err="1" smtClean="0"/>
              <a:t>kápia</a:t>
            </a:r>
            <a:r>
              <a:rPr lang="hu-HU" sz="1200" i="1" dirty="0" smtClean="0"/>
              <a:t> paprikával, házi </a:t>
            </a:r>
            <a:r>
              <a:rPr lang="hu-HU" sz="1200" i="1" dirty="0" err="1" smtClean="0"/>
              <a:t>szélesmetélt</a:t>
            </a:r>
            <a:r>
              <a:rPr lang="hu-HU" sz="1200" i="1" dirty="0" smtClean="0"/>
              <a:t> bazsalikom </a:t>
            </a:r>
            <a:r>
              <a:rPr lang="hu-HU" sz="1200" i="1" dirty="0" err="1" smtClean="0"/>
              <a:t>pesztóval</a:t>
            </a:r>
            <a:r>
              <a:rPr lang="hu-HU" sz="1200" i="1" dirty="0" smtClean="0"/>
              <a:t>, sült paradicsommal, termelői tehénsajttal, almás pite, vanília fagyi.</a:t>
            </a:r>
            <a:endParaRPr lang="hu-HU" sz="1200" dirty="0" smtClean="0"/>
          </a:p>
          <a:p>
            <a:pPr fontAlgn="base"/>
            <a:r>
              <a:rPr lang="hu-HU" sz="1200" i="1" dirty="0" smtClean="0"/>
              <a:t>Mentes: Kókusztejes karfiol krémleves, mandula, szaftos csirkemell, édesburgonya-püré, zeller-alma saláta, almás pite, vanília fagyi.</a:t>
            </a:r>
            <a:endParaRPr lang="hu-HU" sz="1200" dirty="0" smtClean="0"/>
          </a:p>
          <a:p>
            <a:r>
              <a:rPr lang="hu-HU" sz="1200" dirty="0" smtClean="0"/>
              <a:t>A víz, a szóda, a kávé, a </a:t>
            </a:r>
            <a:r>
              <a:rPr lang="hu-HU" sz="1200" dirty="0" err="1" smtClean="0"/>
              <a:t>háziszörp</a:t>
            </a:r>
            <a:r>
              <a:rPr lang="hu-HU" sz="1200" dirty="0" smtClean="0"/>
              <a:t> </a:t>
            </a:r>
            <a:r>
              <a:rPr lang="hu-HU" sz="1200" dirty="0" err="1" smtClean="0"/>
              <a:t>a</a:t>
            </a:r>
            <a:r>
              <a:rPr lang="hu-HU" sz="1200" dirty="0" smtClean="0"/>
              <a:t> menü részét képezi és az ár tartalmazza 3 különféle helyi bor kóstolását is.</a:t>
            </a:r>
          </a:p>
          <a:p>
            <a:pPr>
              <a:buNone/>
            </a:pPr>
            <a:r>
              <a:rPr lang="hu-HU" sz="1400" b="1" dirty="0" smtClean="0"/>
              <a:t>Program</a:t>
            </a:r>
          </a:p>
          <a:p>
            <a:pPr>
              <a:buNone/>
            </a:pPr>
            <a:r>
              <a:rPr lang="hu-HU" sz="1400" b="1" dirty="0" smtClean="0"/>
              <a:t>8:00-11:00 Agostyáni </a:t>
            </a:r>
            <a:r>
              <a:rPr lang="hu-HU" sz="1400" b="1" dirty="0" err="1" smtClean="0"/>
              <a:t>Ö</a:t>
            </a:r>
            <a:r>
              <a:rPr lang="hu-HU" sz="1400" b="1" dirty="0" err="1" smtClean="0"/>
              <a:t>kofalu</a:t>
            </a:r>
            <a:endParaRPr lang="hu-HU" sz="1400" b="1" dirty="0" smtClean="0"/>
          </a:p>
          <a:p>
            <a:pPr>
              <a:buNone/>
            </a:pPr>
            <a:r>
              <a:rPr lang="hu-HU" sz="1400" b="1" dirty="0" smtClean="0"/>
              <a:t>11:00-13:00 Agostyáni arborétum és </a:t>
            </a:r>
            <a:r>
              <a:rPr lang="hu-HU" sz="1400" b="1" dirty="0" err="1" smtClean="0"/>
              <a:t>Kulcsosház</a:t>
            </a:r>
            <a:endParaRPr lang="hu-HU" sz="1400" b="1" dirty="0" smtClean="0"/>
          </a:p>
          <a:p>
            <a:pPr>
              <a:buNone/>
            </a:pPr>
            <a:r>
              <a:rPr lang="hu-HU" sz="1400" b="1" dirty="0" smtClean="0"/>
              <a:t>13: 30-15:30 </a:t>
            </a:r>
            <a:r>
              <a:rPr lang="hu-HU" sz="1400" b="1" dirty="0" err="1" smtClean="0"/>
              <a:t>Turay</a:t>
            </a:r>
            <a:r>
              <a:rPr lang="hu-HU" sz="1400" b="1" dirty="0" smtClean="0"/>
              <a:t> Pincészet (Baj) – ebéd és borkóstoló</a:t>
            </a:r>
          </a:p>
          <a:p>
            <a:pPr>
              <a:buNone/>
            </a:pPr>
            <a:r>
              <a:rPr lang="hu-HU" sz="1400" b="1" dirty="0" smtClean="0"/>
              <a:t>15:30 Indulás vissza Tatabányára</a:t>
            </a:r>
          </a:p>
          <a:p>
            <a:pPr>
              <a:buNone/>
            </a:pPr>
            <a:endParaRPr lang="hu-HU" sz="1400" b="1" dirty="0" smtClean="0"/>
          </a:p>
          <a:p>
            <a:r>
              <a:rPr lang="hu-HU" sz="1400" b="1" dirty="0" smtClean="0"/>
              <a:t>Kísérő: </a:t>
            </a:r>
            <a:r>
              <a:rPr lang="hu-HU" sz="1400" b="1" dirty="0" err="1" smtClean="0"/>
              <a:t>Márku</a:t>
            </a:r>
            <a:r>
              <a:rPr lang="hu-HU" sz="1400" b="1" dirty="0" smtClean="0"/>
              <a:t> Mónika</a:t>
            </a:r>
            <a:endParaRPr lang="hu-HU" sz="1400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hu-HU" sz="3600" dirty="0" smtClean="0"/>
              <a:t>https://mkevandorgyules.hu/kirandulasok-2023/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3578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b="1" dirty="0" smtClean="0"/>
              <a:t>3. Legendák </a:t>
            </a:r>
            <a:r>
              <a:rPr lang="hu-HU" b="1" dirty="0" smtClean="0"/>
              <a:t>nyomában – Esztergom, Bajna</a:t>
            </a:r>
          </a:p>
          <a:p>
            <a:r>
              <a:rPr lang="hu-HU" sz="1400" b="1" dirty="0" smtClean="0"/>
              <a:t>Részvételi díj:</a:t>
            </a:r>
            <a:r>
              <a:rPr lang="hu-HU" sz="1400" dirty="0" smtClean="0"/>
              <a:t> 12000,– Ft/fő* (étkezéssel)</a:t>
            </a:r>
          </a:p>
          <a:p>
            <a:r>
              <a:rPr lang="hu-HU" sz="1400" b="1" dirty="0" smtClean="0"/>
              <a:t>Időpont:</a:t>
            </a:r>
            <a:r>
              <a:rPr lang="hu-HU" sz="1400" dirty="0" smtClean="0"/>
              <a:t> 2022. július 15. (szombat), 8:00–16:00</a:t>
            </a:r>
          </a:p>
          <a:p>
            <a:r>
              <a:rPr lang="hu-HU" sz="1400" b="1" dirty="0" smtClean="0"/>
              <a:t>Utazás: </a:t>
            </a:r>
            <a:r>
              <a:rPr lang="hu-HU" sz="1400" dirty="0" smtClean="0"/>
              <a:t>autóbusszal, a </a:t>
            </a:r>
            <a:r>
              <a:rPr lang="hu-HU" sz="1400" dirty="0" err="1" smtClean="0"/>
              <a:t>kirándilás</a:t>
            </a:r>
            <a:r>
              <a:rPr lang="hu-HU" sz="1400" dirty="0" smtClean="0"/>
              <a:t> résztvevői a József Attila Könyvtár melletti parkolóban szállhatnak fel, és ugyanoda érkeznek vissza.</a:t>
            </a:r>
          </a:p>
          <a:p>
            <a:r>
              <a:rPr lang="hu-HU" sz="1400" b="1" dirty="0" smtClean="0"/>
              <a:t>Étkezés:</a:t>
            </a:r>
            <a:r>
              <a:rPr lang="hu-HU" sz="1400" dirty="0" smtClean="0"/>
              <a:t> Szalma Csárda, Esztergom</a:t>
            </a:r>
          </a:p>
          <a:p>
            <a:r>
              <a:rPr lang="hu-HU" sz="1400" i="1" dirty="0" smtClean="0"/>
              <a:t>Választható menü:</a:t>
            </a:r>
            <a:endParaRPr lang="hu-HU" sz="1400" dirty="0" smtClean="0"/>
          </a:p>
          <a:p>
            <a:pPr fontAlgn="base"/>
            <a:r>
              <a:rPr lang="hu-HU" sz="1400" i="1" dirty="0" smtClean="0"/>
              <a:t>Húsos: Húsleves májgaluskával, Esztergomi </a:t>
            </a:r>
            <a:r>
              <a:rPr lang="hu-HU" sz="1400" i="1" dirty="0" err="1" smtClean="0"/>
              <a:t>vegyestányér</a:t>
            </a:r>
            <a:r>
              <a:rPr lang="hu-HU" sz="1400" i="1" dirty="0" smtClean="0"/>
              <a:t> petrezselymes burgonyával, rántott sertéskaraj, cigánypecsenye, saláta, palacsinta.</a:t>
            </a:r>
            <a:endParaRPr lang="hu-HU" sz="1400" dirty="0" smtClean="0"/>
          </a:p>
          <a:p>
            <a:pPr fontAlgn="base"/>
            <a:r>
              <a:rPr lang="hu-HU" sz="1400" i="1" dirty="0" smtClean="0"/>
              <a:t>Vegetáriánus: Zöldborsóleves csipetkével, juhtúróval töltött rántott gomba, rizs, tartár, palacsinta</a:t>
            </a:r>
            <a:endParaRPr lang="hu-HU" sz="1400" dirty="0" smtClean="0"/>
          </a:p>
          <a:p>
            <a:pPr fontAlgn="base"/>
            <a:r>
              <a:rPr lang="hu-HU" sz="1400" i="1" dirty="0" smtClean="0"/>
              <a:t>Mentes: Zöldborsóleves, grillezett csirkemell friss salátával, palacsinta</a:t>
            </a:r>
            <a:endParaRPr lang="hu-HU" sz="1400" dirty="0" smtClean="0"/>
          </a:p>
          <a:p>
            <a:pPr>
              <a:buNone/>
            </a:pPr>
            <a:r>
              <a:rPr lang="hu-HU" sz="1400" dirty="0" smtClean="0"/>
              <a:t>Program</a:t>
            </a:r>
          </a:p>
          <a:p>
            <a:pPr>
              <a:buNone/>
            </a:pPr>
            <a:r>
              <a:rPr lang="hu-HU" sz="1400" dirty="0" smtClean="0"/>
              <a:t>8:00 Indulás Esztergomba</a:t>
            </a:r>
          </a:p>
          <a:p>
            <a:pPr>
              <a:buNone/>
            </a:pPr>
            <a:r>
              <a:rPr lang="hu-HU" sz="1400" dirty="0" smtClean="0"/>
              <a:t>9:00-10:30 Bazilika – Várhegy</a:t>
            </a:r>
          </a:p>
          <a:p>
            <a:pPr>
              <a:buNone/>
            </a:pPr>
            <a:r>
              <a:rPr lang="hu-HU" sz="1400" dirty="0" smtClean="0"/>
              <a:t>11:00-11:30 Babits Mihály Emlékház</a:t>
            </a:r>
          </a:p>
          <a:p>
            <a:pPr>
              <a:buNone/>
            </a:pPr>
            <a:r>
              <a:rPr lang="hu-HU" sz="1400" dirty="0" smtClean="0"/>
              <a:t>12:00-13:00 ebéd – Szalma Csárda (</a:t>
            </a:r>
            <a:r>
              <a:rPr lang="hu-HU" sz="1400" dirty="0" smtClean="0"/>
              <a:t>E</a:t>
            </a:r>
            <a:r>
              <a:rPr lang="hu-HU" sz="1400" dirty="0" smtClean="0"/>
              <a:t>sztergom)</a:t>
            </a:r>
          </a:p>
          <a:p>
            <a:pPr>
              <a:buNone/>
            </a:pPr>
            <a:r>
              <a:rPr lang="hu-HU" sz="1400" dirty="0" smtClean="0"/>
              <a:t>13:30 Bajna – Sándor-Metternich kastély</a:t>
            </a:r>
          </a:p>
          <a:p>
            <a:pPr>
              <a:buNone/>
            </a:pPr>
            <a:r>
              <a:rPr lang="hu-HU" sz="1400" dirty="0" smtClean="0"/>
              <a:t>15:30 indulás vissza Tatabányára</a:t>
            </a:r>
            <a:endParaRPr lang="hu-HU" sz="1400" dirty="0" smtClean="0"/>
          </a:p>
          <a:p>
            <a:pPr>
              <a:buNone/>
            </a:pPr>
            <a:endParaRPr lang="hu-HU" sz="1400" dirty="0" smtClean="0"/>
          </a:p>
          <a:p>
            <a:r>
              <a:rPr lang="hu-HU" sz="1400" dirty="0" smtClean="0"/>
              <a:t>Kísérő: </a:t>
            </a:r>
            <a:r>
              <a:rPr lang="hu-HU" sz="1400" dirty="0" err="1" smtClean="0"/>
              <a:t>Suller</a:t>
            </a:r>
            <a:r>
              <a:rPr lang="hu-HU" sz="1400" dirty="0" smtClean="0"/>
              <a:t> Ildikó</a:t>
            </a:r>
            <a:endParaRPr lang="hu-HU" sz="1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hu-HU" sz="3600" dirty="0" smtClean="0"/>
              <a:t>https://mkevandorgyules.hu/kirandulasok-2023/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dirty="0" smtClean="0"/>
              <a:t>4. </a:t>
            </a:r>
            <a:r>
              <a:rPr lang="hu-HU" dirty="0" smtClean="0"/>
              <a:t>Erődök nyomában – Komárom</a:t>
            </a:r>
          </a:p>
          <a:p>
            <a:r>
              <a:rPr lang="hu-HU" sz="1400" b="1" dirty="0" smtClean="0"/>
              <a:t>Részvételi díj: </a:t>
            </a:r>
            <a:r>
              <a:rPr lang="hu-HU" sz="1400" dirty="0" smtClean="0"/>
              <a:t>16000,– Ft/fő* (étkezéssel)</a:t>
            </a:r>
          </a:p>
          <a:p>
            <a:r>
              <a:rPr lang="hu-HU" sz="1400" b="1" dirty="0" smtClean="0"/>
              <a:t>Időpont:</a:t>
            </a:r>
            <a:r>
              <a:rPr lang="hu-HU" sz="1400" dirty="0" smtClean="0"/>
              <a:t> 2022. július 15. (szombat), 8:30–16:00</a:t>
            </a:r>
          </a:p>
          <a:p>
            <a:r>
              <a:rPr lang="hu-HU" sz="1400" b="1" dirty="0" smtClean="0"/>
              <a:t>Utazás:</a:t>
            </a:r>
            <a:r>
              <a:rPr lang="hu-HU" sz="1400" dirty="0" smtClean="0"/>
              <a:t> autóbusszal, a kirándulás résztvevői a József Attila Könyvtár melletti parkolóban szállhatnak fel, és ugyanoda érkeznek vissza. </a:t>
            </a:r>
            <a:r>
              <a:rPr lang="hu-HU" sz="1400" u="sng" dirty="0" smtClean="0"/>
              <a:t>A Tatán elszállásoltak az autóbuszra a szálláshelyüknél is felszállhatnak.</a:t>
            </a:r>
            <a:endParaRPr lang="hu-HU" sz="1400" dirty="0" smtClean="0"/>
          </a:p>
          <a:p>
            <a:r>
              <a:rPr lang="hu-HU" sz="1400" b="1" dirty="0" smtClean="0"/>
              <a:t>Étkezés:</a:t>
            </a:r>
            <a:r>
              <a:rPr lang="hu-HU" sz="1400" dirty="0" smtClean="0"/>
              <a:t> Csillagerőd, Komárom</a:t>
            </a:r>
          </a:p>
          <a:p>
            <a:r>
              <a:rPr lang="hu-HU" sz="1400" i="1" dirty="0" smtClean="0"/>
              <a:t>Választható menü:</a:t>
            </a:r>
            <a:endParaRPr lang="hu-HU" sz="1400" dirty="0" smtClean="0"/>
          </a:p>
          <a:p>
            <a:pPr fontAlgn="base"/>
            <a:r>
              <a:rPr lang="hu-HU" sz="1400" i="1" dirty="0" smtClean="0"/>
              <a:t>Húsos: Raguleves csirke Gordon </a:t>
            </a:r>
            <a:r>
              <a:rPr lang="hu-HU" sz="1400" i="1" dirty="0" err="1" smtClean="0"/>
              <a:t>bleu</a:t>
            </a:r>
            <a:r>
              <a:rPr lang="hu-HU" sz="1400" i="1" dirty="0" smtClean="0"/>
              <a:t>, rizs, </a:t>
            </a:r>
            <a:r>
              <a:rPr lang="hu-HU" sz="1400" i="1" dirty="0" err="1" smtClean="0"/>
              <a:t>petrezseéymes</a:t>
            </a:r>
            <a:r>
              <a:rPr lang="hu-HU" sz="1400" i="1" dirty="0" smtClean="0"/>
              <a:t> burgonya, savanyúság, epres pohárkrém</a:t>
            </a:r>
            <a:endParaRPr lang="hu-HU" sz="1400" dirty="0" smtClean="0"/>
          </a:p>
          <a:p>
            <a:pPr fontAlgn="base"/>
            <a:r>
              <a:rPr lang="hu-HU" sz="1400" i="1" dirty="0" smtClean="0"/>
              <a:t>Vegetáriánus: szervezés alatt</a:t>
            </a:r>
            <a:endParaRPr lang="hu-HU" sz="1400" dirty="0" smtClean="0"/>
          </a:p>
          <a:p>
            <a:pPr fontAlgn="base"/>
            <a:r>
              <a:rPr lang="hu-HU" sz="1400" i="1" dirty="0" smtClean="0"/>
              <a:t>Mentes: Szervezés alatt</a:t>
            </a:r>
            <a:endParaRPr lang="hu-HU" sz="1400" dirty="0" smtClean="0"/>
          </a:p>
          <a:p>
            <a:pPr>
              <a:buNone/>
            </a:pPr>
            <a:r>
              <a:rPr lang="hu-HU" sz="1400" dirty="0" smtClean="0"/>
              <a:t>Program</a:t>
            </a:r>
          </a:p>
          <a:p>
            <a:pPr>
              <a:buNone/>
            </a:pPr>
            <a:r>
              <a:rPr lang="hu-HU" sz="1400" dirty="0" smtClean="0"/>
              <a:t>8:00 Indulás Tatabányáról</a:t>
            </a:r>
          </a:p>
          <a:p>
            <a:pPr>
              <a:buNone/>
            </a:pPr>
            <a:r>
              <a:rPr lang="hu-HU" sz="1400" dirty="0" smtClean="0"/>
              <a:t>9:00-10:00 </a:t>
            </a:r>
            <a:r>
              <a:rPr lang="hu-HU" sz="1400" dirty="0" err="1" smtClean="0"/>
              <a:t>Brigetio</a:t>
            </a:r>
            <a:r>
              <a:rPr lang="hu-HU" sz="1400" dirty="0" smtClean="0"/>
              <a:t> Öröksége Látogatóközpont</a:t>
            </a:r>
          </a:p>
          <a:p>
            <a:pPr>
              <a:buNone/>
            </a:pPr>
            <a:r>
              <a:rPr lang="hu-HU" sz="1400" dirty="0" smtClean="0"/>
              <a:t>10:30 </a:t>
            </a:r>
            <a:r>
              <a:rPr lang="hu-HU" sz="1400" dirty="0" err="1" smtClean="0"/>
              <a:t>-Csillag</a:t>
            </a:r>
            <a:r>
              <a:rPr lang="hu-HU" sz="1400" dirty="0" smtClean="0"/>
              <a:t> erőd</a:t>
            </a:r>
          </a:p>
          <a:p>
            <a:pPr>
              <a:buNone/>
            </a:pPr>
            <a:r>
              <a:rPr lang="hu-HU" sz="1400" dirty="0" smtClean="0"/>
              <a:t>12:30 ebéd (Csillag erőd)</a:t>
            </a:r>
          </a:p>
          <a:p>
            <a:pPr>
              <a:buNone/>
            </a:pPr>
            <a:r>
              <a:rPr lang="hu-HU" sz="1400" dirty="0" smtClean="0"/>
              <a:t>13:30 – 15:00 Monostori erőd</a:t>
            </a:r>
          </a:p>
          <a:p>
            <a:pPr>
              <a:buNone/>
            </a:pPr>
            <a:r>
              <a:rPr lang="hu-HU" sz="1400" dirty="0" smtClean="0"/>
              <a:t>15:</a:t>
            </a:r>
            <a:r>
              <a:rPr lang="hu-HU" sz="1400" dirty="0" err="1" smtClean="0"/>
              <a:t>15</a:t>
            </a:r>
            <a:r>
              <a:rPr lang="hu-HU" sz="1400" dirty="0" smtClean="0"/>
              <a:t> Indulás vissza Tatabányára</a:t>
            </a:r>
          </a:p>
          <a:p>
            <a:pPr>
              <a:buNone/>
            </a:pPr>
            <a:endParaRPr lang="hu-HU" sz="1400" dirty="0" smtClean="0"/>
          </a:p>
          <a:p>
            <a:r>
              <a:rPr lang="hu-HU" sz="1400" dirty="0" smtClean="0"/>
              <a:t>Kísérő: Fábián Ildikó</a:t>
            </a:r>
            <a:endParaRPr lang="hu-HU" sz="1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hu-HU" sz="3600" dirty="0" smtClean="0"/>
              <a:t>https://mkevandorgyules.hu/kirandulasok-2023/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dirty="0" smtClean="0"/>
              <a:t>5. </a:t>
            </a:r>
            <a:r>
              <a:rPr lang="hu-HU" dirty="0" smtClean="0"/>
              <a:t>A Turul szárnyai alatt – gyalogtúra</a:t>
            </a:r>
          </a:p>
          <a:p>
            <a:r>
              <a:rPr lang="hu-HU" sz="1400" b="1" dirty="0" smtClean="0"/>
              <a:t>Részvételi díj: </a:t>
            </a:r>
            <a:r>
              <a:rPr lang="hu-HU" sz="1400" dirty="0" smtClean="0"/>
              <a:t>6000,– Ft/fő* (étkezéssel)</a:t>
            </a:r>
          </a:p>
          <a:p>
            <a:r>
              <a:rPr lang="hu-HU" sz="1400" b="1" dirty="0" smtClean="0"/>
              <a:t>Időpont:</a:t>
            </a:r>
            <a:r>
              <a:rPr lang="hu-HU" sz="1400" dirty="0" smtClean="0"/>
              <a:t> 2022. július 15. (szombat), 8:00–16:00</a:t>
            </a:r>
          </a:p>
          <a:p>
            <a:r>
              <a:rPr lang="hu-HU" sz="1400" b="1" dirty="0" smtClean="0"/>
              <a:t>Utazás:</a:t>
            </a:r>
            <a:r>
              <a:rPr lang="hu-HU" sz="1400" dirty="0" smtClean="0"/>
              <a:t> autóbusszal, a kirándulás résztvevői a József Attila Könyvtár melletti parkolóból indulnak gyalog.</a:t>
            </a:r>
          </a:p>
          <a:p>
            <a:r>
              <a:rPr lang="hu-HU" sz="1400" b="1" dirty="0" smtClean="0"/>
              <a:t>Étkezés:</a:t>
            </a:r>
            <a:r>
              <a:rPr lang="hu-HU" sz="1400" dirty="0" smtClean="0"/>
              <a:t> Walter étterem</a:t>
            </a:r>
          </a:p>
          <a:p>
            <a:r>
              <a:rPr lang="hu-HU" sz="1400" i="1" dirty="0" smtClean="0"/>
              <a:t>Választható menü:</a:t>
            </a:r>
            <a:endParaRPr lang="hu-HU" sz="1400" dirty="0" smtClean="0"/>
          </a:p>
          <a:p>
            <a:pPr fontAlgn="base"/>
            <a:r>
              <a:rPr lang="hu-HU" sz="1400" i="1" dirty="0" smtClean="0"/>
              <a:t>Húsos: szervezés alatt</a:t>
            </a:r>
            <a:endParaRPr lang="hu-HU" sz="1400" dirty="0" smtClean="0"/>
          </a:p>
          <a:p>
            <a:pPr fontAlgn="base"/>
            <a:r>
              <a:rPr lang="hu-HU" sz="1400" i="1" dirty="0" smtClean="0"/>
              <a:t>Vegetáriánus: szervezés alatt</a:t>
            </a:r>
            <a:endParaRPr lang="hu-HU" sz="1400" dirty="0" smtClean="0"/>
          </a:p>
          <a:p>
            <a:pPr fontAlgn="base"/>
            <a:r>
              <a:rPr lang="hu-HU" sz="1400" i="1" dirty="0" smtClean="0"/>
              <a:t>Mentes: szervezés alatt</a:t>
            </a:r>
            <a:endParaRPr lang="hu-HU" sz="1400" dirty="0" smtClean="0"/>
          </a:p>
          <a:p>
            <a:pPr>
              <a:buNone/>
            </a:pPr>
            <a:r>
              <a:rPr lang="hu-HU" sz="1500" dirty="0" smtClean="0"/>
              <a:t>Program</a:t>
            </a:r>
          </a:p>
          <a:p>
            <a:pPr>
              <a:buNone/>
            </a:pPr>
            <a:r>
              <a:rPr lang="hu-HU" sz="1500" dirty="0" smtClean="0"/>
              <a:t>8.00 órakor indulunk Tatabányáról, a József Attila Könyvtárból.</a:t>
            </a:r>
          </a:p>
          <a:p>
            <a:pPr>
              <a:buNone/>
            </a:pPr>
            <a:r>
              <a:rPr lang="hu-HU" sz="1500" dirty="0" smtClean="0"/>
              <a:t>A Gerecse Tatabányával közvetlenül szomszédos részét járjuk be ezzel a rövid kirándulással. Útvonalunkon érintünk kilátót, bekukkantunk a Szelim-barlangba, és körülnézünk a városra lepillantó Turul-emlékmű környékén is. Ezek mellett bőven juthat idő a nyomvonalon kívül eső, de ahhoz közeli helyszínek felkeresésére, ezzel egész napos programmá bővítve a kiruccanásunkat</a:t>
            </a:r>
            <a:r>
              <a:rPr lang="hu-HU" sz="1500" dirty="0" smtClean="0"/>
              <a:t>.</a:t>
            </a:r>
          </a:p>
          <a:p>
            <a:pPr>
              <a:buNone/>
            </a:pPr>
            <a:endParaRPr lang="hu-HU" sz="1500" dirty="0" smtClean="0"/>
          </a:p>
          <a:p>
            <a:r>
              <a:rPr lang="hu-HU" sz="1500" dirty="0" smtClean="0"/>
              <a:t>Túravezető: Halász Adél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https://mkevandorgyules.hu/adatkezelesi-tajekoztato-2023/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smtClean="0"/>
              <a:t>Adatkezelési tájékoztató</a:t>
            </a:r>
            <a:endParaRPr lang="hu-HU" dirty="0" smtClean="0"/>
          </a:p>
          <a:p>
            <a:r>
              <a:rPr lang="hu-HU" b="1" dirty="0" smtClean="0"/>
              <a:t> A Magyar Könyvtárosok Egyesülete (MKE) és a TMJV József Attila Könyvtár által  szervezett 2023. július 12-15. között megrendezett 54. vándorgyűléshez kapcsolódó adatkezelésekről.</a:t>
            </a:r>
            <a:endParaRPr lang="hu-HU" dirty="0" smtClean="0"/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24648"/>
          </a:xfrm>
        </p:spPr>
        <p:txBody>
          <a:bodyPr>
            <a:normAutofit/>
          </a:bodyPr>
          <a:lstStyle/>
          <a:p>
            <a:r>
              <a:rPr lang="hu-HU" sz="3600" dirty="0" smtClean="0"/>
              <a:t>https://mkevandorgyules.hu/kapcsolat/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14422"/>
            <a:ext cx="4114800" cy="5429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1600" dirty="0" smtClean="0"/>
              <a:t>1. Általános kapcsolattartás:</a:t>
            </a:r>
          </a:p>
          <a:p>
            <a:pPr>
              <a:buNone/>
            </a:pPr>
            <a:r>
              <a:rPr lang="hu-HU" sz="1600" dirty="0" smtClean="0"/>
              <a:t>e</a:t>
            </a:r>
            <a:r>
              <a:rPr lang="hu-HU" sz="1600" dirty="0" smtClean="0"/>
              <a:t>mail</a:t>
            </a:r>
            <a:r>
              <a:rPr lang="hu-HU" sz="1600" dirty="0" smtClean="0"/>
              <a:t>: </a:t>
            </a:r>
            <a:r>
              <a:rPr lang="hu-HU" sz="1600" b="1" dirty="0" err="1" smtClean="0">
                <a:hlinkClick r:id="rId2"/>
              </a:rPr>
              <a:t>vandorgyules.tatabanya</a:t>
            </a:r>
            <a:r>
              <a:rPr lang="hu-HU" sz="1600" b="1" dirty="0" smtClean="0">
                <a:hlinkClick r:id="rId2"/>
              </a:rPr>
              <a:t>@</a:t>
            </a:r>
            <a:r>
              <a:rPr lang="hu-HU" sz="1600" b="1" dirty="0" err="1" smtClean="0">
                <a:hlinkClick r:id="rId2"/>
              </a:rPr>
              <a:t>gmail.com</a:t>
            </a:r>
            <a:endParaRPr lang="hu-HU" sz="1600" b="1" dirty="0" smtClean="0"/>
          </a:p>
          <a:p>
            <a:pPr>
              <a:buNone/>
            </a:pPr>
            <a:r>
              <a:rPr lang="hu-HU" sz="1600" dirty="0" smtClean="0"/>
              <a:t>2. Szállás, étkezés:</a:t>
            </a:r>
          </a:p>
          <a:p>
            <a:pPr>
              <a:buNone/>
            </a:pPr>
            <a:r>
              <a:rPr lang="hu-HU" sz="1600" b="1" dirty="0" err="1" smtClean="0"/>
              <a:t>Márku</a:t>
            </a:r>
            <a:r>
              <a:rPr lang="hu-HU" sz="1600" b="1" dirty="0" smtClean="0"/>
              <a:t> Mónika</a:t>
            </a:r>
            <a:r>
              <a:rPr lang="hu-HU" sz="1600" dirty="0" smtClean="0"/>
              <a:t/>
            </a:r>
            <a:br>
              <a:rPr lang="hu-HU" sz="1600" dirty="0" smtClean="0"/>
            </a:br>
            <a:r>
              <a:rPr lang="hu-HU" sz="1600" dirty="0" smtClean="0"/>
              <a:t>email: </a:t>
            </a:r>
            <a:r>
              <a:rPr lang="hu-HU" sz="1600" dirty="0" err="1" smtClean="0">
                <a:hlinkClick r:id="rId2"/>
              </a:rPr>
              <a:t>vandorgyules.tatabanya</a:t>
            </a:r>
            <a:r>
              <a:rPr lang="hu-HU" sz="1600" dirty="0" smtClean="0">
                <a:hlinkClick r:id="rId2"/>
              </a:rPr>
              <a:t>@</a:t>
            </a:r>
            <a:r>
              <a:rPr lang="hu-HU" sz="1600" dirty="0" err="1" smtClean="0">
                <a:hlinkClick r:id="rId2"/>
              </a:rPr>
              <a:t>gmail.com</a:t>
            </a:r>
            <a:endParaRPr lang="hu-HU" sz="1600" dirty="0" smtClean="0"/>
          </a:p>
          <a:p>
            <a:pPr>
              <a:buNone/>
            </a:pPr>
            <a:r>
              <a:rPr lang="hu-HU" sz="1600" dirty="0" smtClean="0"/>
              <a:t>	telefon</a:t>
            </a:r>
            <a:r>
              <a:rPr lang="hu-HU" sz="1600" dirty="0" smtClean="0"/>
              <a:t>: +</a:t>
            </a:r>
            <a:r>
              <a:rPr lang="hu-HU" sz="1600" dirty="0" smtClean="0"/>
              <a:t>36205680717</a:t>
            </a:r>
          </a:p>
          <a:p>
            <a:pPr>
              <a:buNone/>
            </a:pPr>
            <a:r>
              <a:rPr lang="hu-HU" sz="1600" dirty="0" smtClean="0"/>
              <a:t>3. Baráti találkozó, közlekedés</a:t>
            </a:r>
          </a:p>
          <a:p>
            <a:pPr>
              <a:buNone/>
            </a:pPr>
            <a:r>
              <a:rPr lang="hu-HU" sz="1600" b="1" dirty="0" err="1" smtClean="0"/>
              <a:t>Pruzsina</a:t>
            </a:r>
            <a:r>
              <a:rPr lang="hu-HU" sz="1600" b="1" dirty="0" smtClean="0"/>
              <a:t> Alice</a:t>
            </a:r>
            <a:r>
              <a:rPr lang="hu-HU" sz="1600" dirty="0" smtClean="0"/>
              <a:t/>
            </a:r>
            <a:br>
              <a:rPr lang="hu-HU" sz="1600" dirty="0" smtClean="0"/>
            </a:br>
            <a:r>
              <a:rPr lang="hu-HU" sz="1600" dirty="0" smtClean="0"/>
              <a:t>email: </a:t>
            </a:r>
            <a:r>
              <a:rPr lang="hu-HU" sz="1600" dirty="0" err="1" smtClean="0">
                <a:hlinkClick r:id="rId2"/>
              </a:rPr>
              <a:t>vandorgyules.tatabanya</a:t>
            </a:r>
            <a:r>
              <a:rPr lang="hu-HU" sz="1600" dirty="0" smtClean="0">
                <a:hlinkClick r:id="rId2"/>
              </a:rPr>
              <a:t>@</a:t>
            </a:r>
            <a:r>
              <a:rPr lang="hu-HU" sz="1600" dirty="0" err="1" smtClean="0">
                <a:hlinkClick r:id="rId2"/>
              </a:rPr>
              <a:t>gmail.com</a:t>
            </a:r>
            <a:endParaRPr lang="hu-HU" sz="1600" dirty="0" smtClean="0"/>
          </a:p>
          <a:p>
            <a:pPr>
              <a:buNone/>
            </a:pPr>
            <a:r>
              <a:rPr lang="hu-HU" sz="1600" dirty="0" smtClean="0"/>
              <a:t>	telefon</a:t>
            </a:r>
            <a:r>
              <a:rPr lang="hu-HU" sz="1600" dirty="0" smtClean="0"/>
              <a:t>: +</a:t>
            </a:r>
            <a:r>
              <a:rPr lang="hu-HU" sz="1600" dirty="0" smtClean="0"/>
              <a:t>36209854525</a:t>
            </a:r>
          </a:p>
        </p:txBody>
      </p:sp>
      <p:sp>
        <p:nvSpPr>
          <p:cNvPr id="4" name="Tartalom helye 2"/>
          <p:cNvSpPr txBox="1">
            <a:spLocks/>
          </p:cNvSpPr>
          <p:nvPr/>
        </p:nvSpPr>
        <p:spPr>
          <a:xfrm>
            <a:off x="4500562" y="1285860"/>
            <a:ext cx="4114800" cy="542928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Kirándulások: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email: </a:t>
            </a:r>
            <a:r>
              <a:rPr kumimoji="0" lang="hu-H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vandorgyules.tatabanya</a:t>
            </a: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@</a:t>
            </a:r>
            <a:r>
              <a:rPr kumimoji="0" lang="hu-H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gmail.com</a:t>
            </a:r>
            <a:endParaRPr kumimoji="0" lang="hu-H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hegy kincseinek nyomában – Agostyán-Baj:</a:t>
            </a:r>
            <a:b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Márku</a:t>
            </a:r>
            <a:r>
              <a:rPr kumimoji="0" lang="hu-H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Mónika</a:t>
            </a: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telefon: +36 20 568 0717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Esterházyak nyomában – Tata, </a:t>
            </a:r>
            <a:r>
              <a:rPr kumimoji="0" lang="hu-H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Majk</a:t>
            </a: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b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Gyüszi</a:t>
            </a:r>
            <a:r>
              <a:rPr kumimoji="0" lang="hu-H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László</a:t>
            </a: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telefon: +36 30 573 6701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Legendák nyomában – Esztergom, Bajna:</a:t>
            </a:r>
            <a:b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Suller</a:t>
            </a:r>
            <a:r>
              <a:rPr kumimoji="0" lang="hu-H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Ildikó</a:t>
            </a: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telefon: +36 20 533 3491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Erődök nyomában – Komárom:</a:t>
            </a:r>
            <a:b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Fábián Ildikó</a:t>
            </a: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telefon: +36 20 280 74 27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turul szárnyai alatt:</a:t>
            </a:r>
            <a:b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hu-H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Halász Adél</a:t>
            </a: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telefon: +20 230 9081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 Számlázás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Markóné Tóth Ágnes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email: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vandorgyules.tatabanya@gmail.com</a:t>
            </a: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telefon: +36 34 526 955</a:t>
            </a: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6. Szakmai kiállítóknak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Oros Sándor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hu-HU" sz="1600" dirty="0" err="1" smtClean="0"/>
              <a:t>o</a:t>
            </a:r>
            <a:r>
              <a:rPr kumimoji="0" lang="hu-H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ros.sandor</a:t>
            </a: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@</a:t>
            </a:r>
            <a:r>
              <a:rPr kumimoji="0" lang="hu-H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gmail.com</a:t>
            </a:r>
            <a:endParaRPr kumimoji="0" lang="hu-H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470</TotalTime>
  <Words>1142</Words>
  <Application>Microsoft Office PowerPoint</Application>
  <PresentationFormat>Diavetítés a képernyőre (4:3 oldalarány)</PresentationFormat>
  <Paragraphs>520</Paragraphs>
  <Slides>39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39</vt:i4>
      </vt:variant>
    </vt:vector>
  </HeadingPairs>
  <TitlesOfParts>
    <vt:vector size="40" baseType="lpstr">
      <vt:lpstr>Áramlás</vt:lpstr>
      <vt:lpstr>1. dia</vt:lpstr>
      <vt:lpstr>https://mkevandorgyules.hu/koszontok/</vt:lpstr>
      <vt:lpstr>https://mkevandorgyules.hu/tatabanya-2023/</vt:lpstr>
      <vt:lpstr>https://mkevandorgyules.hu/attekinto-program-2023/</vt:lpstr>
      <vt:lpstr>https://mkevandorgyules.hu/attekinto-program-2023/</vt:lpstr>
      <vt:lpstr>https://mkevandorgyules.hu/attekinto-program-2023/</vt:lpstr>
      <vt:lpstr>https://mkevandorgyules.hu/attekinto-program-2023/</vt:lpstr>
      <vt:lpstr>https://mkevandorgyules.hu/attekinto-program-2023/</vt:lpstr>
      <vt:lpstr>https://mkevandorgyules.hu/szakmai-programok-2023/</vt:lpstr>
      <vt:lpstr>https://mkevandorgyules.hu/szekcioulesek-2023/</vt:lpstr>
      <vt:lpstr>https://mkevandorgyules.hu/szekcioulesek-2023/</vt:lpstr>
      <vt:lpstr>https://mkevandorgyules.hu/szekcioulesek-2023/</vt:lpstr>
      <vt:lpstr>https://mkevandorgyules.hu/szekcioulesek-2023/</vt:lpstr>
      <vt:lpstr>https://mkevandorgyules.hu/szekcioulesek-2023/</vt:lpstr>
      <vt:lpstr>https://mkevandorgyules.hu/szekcioulesek-2023/</vt:lpstr>
      <vt:lpstr>https://mkevandorgyules.hu/szekcioulesek-2023/</vt:lpstr>
      <vt:lpstr>https://mkevandorgyules.hu/szekcioulesek-2023/</vt:lpstr>
      <vt:lpstr>https://mkevandorgyules.hu/szekcioulesek-2023/</vt:lpstr>
      <vt:lpstr>https://mkevandorgyules.hu/szekcioulesek-2023/</vt:lpstr>
      <vt:lpstr>https://mkevandorgyules.hu/szekcioulesek-2023/</vt:lpstr>
      <vt:lpstr>https://mkevandorgyules.hu/szekcioulesek-2023/</vt:lpstr>
      <vt:lpstr>https://mkevandorgyules.hu/kulturalis-programok-2/</vt:lpstr>
      <vt:lpstr>https://mkevandorgyules.hu/kiegeszito-programok-2023/</vt:lpstr>
      <vt:lpstr>https://mkevandorgyules.hu/kiegeszito-programok-2023/</vt:lpstr>
      <vt:lpstr>https://mkevandorgyules.hu/barati-talalkozo-2023/</vt:lpstr>
      <vt:lpstr>https://mkevandorgyules.hu/kozlekedes-2023/</vt:lpstr>
      <vt:lpstr>https://mkevandorgyules.hu/kozlekedes-2023/</vt:lpstr>
      <vt:lpstr>https://mkevandorgyules.hu/kollegiumi-szallashelyek-2023/</vt:lpstr>
      <vt:lpstr>https://mkevandorgyules.hu/kollegiumi-szallashelyek-2023/</vt:lpstr>
      <vt:lpstr>https://mkevandorgyules.hu/kollegiumi-szallashelyek-2023/</vt:lpstr>
      <vt:lpstr>https://mkevandorgyules.hu/etkezes-2023/</vt:lpstr>
      <vt:lpstr>https://mkevandorgyules.hu/szamlazasi-informaciok-2023/</vt:lpstr>
      <vt:lpstr>https://mkevandorgyules.hu/kirandulasok-2023/</vt:lpstr>
      <vt:lpstr>https://mkevandorgyules.hu/kirandulasok-2023/</vt:lpstr>
      <vt:lpstr>https://mkevandorgyules.hu/kirandulasok-2023/</vt:lpstr>
      <vt:lpstr>https://mkevandorgyules.hu/kirandulasok-2023/</vt:lpstr>
      <vt:lpstr>https://mkevandorgyules.hu/kirandulasok-2023/</vt:lpstr>
      <vt:lpstr>https://mkevandorgyules.hu/adatkezelesi-tajekoztato-2023/</vt:lpstr>
      <vt:lpstr>https://mkevandorgyules.hu/kapcsolat/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Moni</dc:creator>
  <cp:lastModifiedBy>Moni</cp:lastModifiedBy>
  <cp:revision>50</cp:revision>
  <dcterms:created xsi:type="dcterms:W3CDTF">2023-05-10T08:14:35Z</dcterms:created>
  <dcterms:modified xsi:type="dcterms:W3CDTF">2023-05-16T12:06:49Z</dcterms:modified>
</cp:coreProperties>
</file>