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63" r:id="rId1"/>
  </p:sldMasterIdLst>
  <p:notesMasterIdLst>
    <p:notesMasterId r:id="rId13"/>
  </p:notesMasterIdLst>
  <p:handoutMasterIdLst>
    <p:handoutMasterId r:id="rId14"/>
  </p:handoutMasterIdLst>
  <p:sldIdLst>
    <p:sldId id="1244" r:id="rId2"/>
    <p:sldId id="1270" r:id="rId3"/>
    <p:sldId id="1271" r:id="rId4"/>
    <p:sldId id="1272" r:id="rId5"/>
    <p:sldId id="1258" r:id="rId6"/>
    <p:sldId id="1268" r:id="rId7"/>
    <p:sldId id="1257" r:id="rId8"/>
    <p:sldId id="1269" r:id="rId9"/>
    <p:sldId id="1261" r:id="rId10"/>
    <p:sldId id="1263" r:id="rId11"/>
    <p:sldId id="1260" r:id="rId12"/>
  </p:sldIdLst>
  <p:sldSz cx="9144000" cy="6858000" type="screen4x3"/>
  <p:notesSz cx="6797675" cy="9926638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1">
          <p15:clr>
            <a:srgbClr val="A4A3A4"/>
          </p15:clr>
        </p15:guide>
        <p15:guide id="2" pos="5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s E Sadler" initials="" lastIdx="11" clrIdx="0"/>
  <p:cmAuthor id="1" name="Patrick Behar" initials="" lastIdx="70" clrIdx="1"/>
  <p:cmAuthor id="2" name="Lisa Strudwick" initials="" lastIdx="1" clrIdx="2"/>
  <p:cmAuthor id="3" name="Réffy, Balázs" initials="RB" lastIdx="1" clrIdx="3">
    <p:extLst>
      <p:ext uri="{19B8F6BF-5375-455C-9EA6-DF929625EA0E}">
        <p15:presenceInfo xmlns:p15="http://schemas.microsoft.com/office/powerpoint/2012/main" userId="S-1-5-21-1844237615-746137067-854245398-63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247489"/>
    <a:srgbClr val="080808"/>
    <a:srgbClr val="040404"/>
    <a:srgbClr val="0F67A7"/>
    <a:srgbClr val="01F883"/>
    <a:srgbClr val="0001BC"/>
    <a:srgbClr val="00ECC4"/>
    <a:srgbClr val="5753E5"/>
    <a:srgbClr val="0C4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6" autoAdjust="0"/>
    <p:restoredTop sz="88692" autoAdjust="0"/>
  </p:normalViewPr>
  <p:slideViewPr>
    <p:cSldViewPr snapToGrid="0">
      <p:cViewPr varScale="1">
        <p:scale>
          <a:sx n="69" d="100"/>
          <a:sy n="69" d="100"/>
        </p:scale>
        <p:origin x="1530" y="66"/>
      </p:cViewPr>
      <p:guideLst>
        <p:guide orient="horz" pos="3131"/>
        <p:guide pos="56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40" y="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éffy, Balázs" userId="S::balazs.reffy@akademiai.hu::103ecbd1-eac7-45ee-b132-abb2f5b406c0" providerId="AD" clId="Web-{0797EB97-A38F-4FCD-875E-863E3C7A7496}"/>
    <pc:docChg chg="addSld modSld">
      <pc:chgData name="Réffy, Balázs" userId="S::balazs.reffy@akademiai.hu::103ecbd1-eac7-45ee-b132-abb2f5b406c0" providerId="AD" clId="Web-{0797EB97-A38F-4FCD-875E-863E3C7A7496}" dt="2018-04-27T05:00:27.532" v="27"/>
      <pc:docMkLst>
        <pc:docMk/>
      </pc:docMkLst>
      <pc:sldChg chg="modSp">
        <pc:chgData name="Réffy, Balázs" userId="S::balazs.reffy@akademiai.hu::103ecbd1-eac7-45ee-b132-abb2f5b406c0" providerId="AD" clId="Web-{0797EB97-A38F-4FCD-875E-863E3C7A7496}" dt="2018-04-27T04:58:58.996" v="14"/>
        <pc:sldMkLst>
          <pc:docMk/>
          <pc:sldMk cId="995205529" sldId="1244"/>
        </pc:sldMkLst>
        <pc:spChg chg="mod">
          <ac:chgData name="Réffy, Balázs" userId="S::balazs.reffy@akademiai.hu::103ecbd1-eac7-45ee-b132-abb2f5b406c0" providerId="AD" clId="Web-{0797EB97-A38F-4FCD-875E-863E3C7A7496}" dt="2018-04-27T04:58:58.996" v="14"/>
          <ac:spMkLst>
            <pc:docMk/>
            <pc:sldMk cId="995205529" sldId="1244"/>
            <ac:spMk id="2" creationId="{00000000-0000-0000-0000-000000000000}"/>
          </ac:spMkLst>
        </pc:spChg>
      </pc:sldChg>
      <pc:sldChg chg="addSp delSp modSp add replId">
        <pc:chgData name="Réffy, Balázs" userId="S::balazs.reffy@akademiai.hu::103ecbd1-eac7-45ee-b132-abb2f5b406c0" providerId="AD" clId="Web-{0797EB97-A38F-4FCD-875E-863E3C7A7496}" dt="2018-04-27T05:00:27.532" v="27"/>
        <pc:sldMkLst>
          <pc:docMk/>
          <pc:sldMk cId="125901225" sldId="1270"/>
        </pc:sldMkLst>
        <pc:spChg chg="del mod">
          <ac:chgData name="Réffy, Balázs" userId="S::balazs.reffy@akademiai.hu::103ecbd1-eac7-45ee-b132-abb2f5b406c0" providerId="AD" clId="Web-{0797EB97-A38F-4FCD-875E-863E3C7A7496}" dt="2018-04-27T04:59:56.811" v="22"/>
          <ac:spMkLst>
            <pc:docMk/>
            <pc:sldMk cId="125901225" sldId="1270"/>
            <ac:spMk id="2" creationId="{00000000-0000-0000-0000-000000000000}"/>
          </ac:spMkLst>
        </pc:spChg>
        <pc:spChg chg="add del mod">
          <ac:chgData name="Réffy, Balázs" userId="S::balazs.reffy@akademiai.hu::103ecbd1-eac7-45ee-b132-abb2f5b406c0" providerId="AD" clId="Web-{0797EB97-A38F-4FCD-875E-863E3C7A7496}" dt="2018-04-27T05:00:13.048" v="25"/>
          <ac:spMkLst>
            <pc:docMk/>
            <pc:sldMk cId="125901225" sldId="1270"/>
            <ac:spMk id="7" creationId="{944CB3F1-73D7-4AC4-A9AE-FA629566833C}"/>
          </ac:spMkLst>
        </pc:spChg>
        <pc:graphicFrameChg chg="add mod modGraphic">
          <ac:chgData name="Réffy, Balázs" userId="S::balazs.reffy@akademiai.hu::103ecbd1-eac7-45ee-b132-abb2f5b406c0" providerId="AD" clId="Web-{0797EB97-A38F-4FCD-875E-863E3C7A7496}" dt="2018-04-27T05:00:27.532" v="27"/>
          <ac:graphicFrameMkLst>
            <pc:docMk/>
            <pc:sldMk cId="125901225" sldId="1270"/>
            <ac:graphicFrameMk id="8" creationId="{91C63FA4-3D74-4141-9894-52E702516220}"/>
          </ac:graphicFrameMkLst>
        </pc:graphicFrameChg>
        <pc:picChg chg="del">
          <ac:chgData name="Réffy, Balázs" userId="S::balazs.reffy@akademiai.hu::103ecbd1-eac7-45ee-b132-abb2f5b406c0" providerId="AD" clId="Web-{0797EB97-A38F-4FCD-875E-863E3C7A7496}" dt="2018-04-27T04:59:15.231" v="17"/>
          <ac:picMkLst>
            <pc:docMk/>
            <pc:sldMk cId="125901225" sldId="1270"/>
            <ac:picMk id="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5"/>
            <a:ext cx="2944813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9" y="5"/>
            <a:ext cx="2944811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31420"/>
            <a:ext cx="2944813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9" y="9431420"/>
            <a:ext cx="2944811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fld id="{176A5A1A-C71E-4A45-910F-4439B818DF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936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5"/>
            <a:ext cx="2944813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9" y="5"/>
            <a:ext cx="2944811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5712"/>
            <a:ext cx="4984750" cy="446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31420"/>
            <a:ext cx="2944813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defTabSz="919148">
              <a:defRPr sz="1000" i="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9" y="9431420"/>
            <a:ext cx="2944811" cy="49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6" tIns="45952" rIns="91906" bIns="45952" numCol="1" anchor="ctr" anchorCtr="0" compatLnSpc="1">
            <a:prstTxWarp prst="textNoShape">
              <a:avLst/>
            </a:prstTxWarp>
          </a:bodyPr>
          <a:lstStyle>
            <a:lvl1pPr algn="r" defTabSz="919148">
              <a:defRPr sz="1000" i="0"/>
            </a:lvl1pPr>
          </a:lstStyle>
          <a:p>
            <a:fld id="{A46DC665-4BEA-4238-B246-1A9F4E4D46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181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873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7352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9511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64310-F454-44AD-B702-EDC69E8037D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1380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DC665-4BEA-4238-B246-1A9F4E4D463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DC665-4BEA-4238-B246-1A9F4E4D463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43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pic>
        <p:nvPicPr>
          <p:cNvPr id="9" name="Picture 2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3788"/>
            <a:ext cx="9159875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382000" y="6461125"/>
            <a:ext cx="4841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900" i="0"/>
            </a:lvl1pPr>
          </a:lstStyle>
          <a:p>
            <a:fld id="{C4515B68-71CC-431F-B087-0EA87EF6A3A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gray">
          <a:xfrm flipH="1">
            <a:off x="0" y="6296025"/>
            <a:ext cx="9144000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29"/>
          <p:cNvSpPr txBox="1">
            <a:spLocks noChangeArrowheads="1"/>
          </p:cNvSpPr>
          <p:nvPr userDrawn="1"/>
        </p:nvSpPr>
        <p:spPr bwMode="auto">
          <a:xfrm>
            <a:off x="3429000" y="6454775"/>
            <a:ext cx="314166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b="1" dirty="0"/>
              <a:t>BDP 2013-2015– Wolters Kluwer Confidential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912813" y="547688"/>
            <a:ext cx="7953375" cy="5548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477000" y="6461125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2011. március 10. — Budapest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382000" y="6461125"/>
            <a:ext cx="484188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A2CD2-DD84-4D9A-85C8-4BD46D24E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4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/>
              <a:t>2011. március 10. — Budapest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/>
              <a:t>NYESZE Konferencia,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15B68-71CC-431F-B087-0EA87EF6A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54" r:id="rId12"/>
    <p:sldLayoutId id="2147483688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isz.szotar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szota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j.szotar.ne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6814" y="794039"/>
            <a:ext cx="7886700" cy="3748768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Újdonságok az Akadémiai Kiadó</a:t>
            </a:r>
            <a:br>
              <a:rPr lang="hu-HU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online </a:t>
            </a:r>
            <a:r>
              <a:rPr lang="hu-HU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szótárszolgáltatásában</a:t>
            </a:r>
            <a:br>
              <a:rPr lang="hu-HU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sz="22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hu-HU" sz="22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sz="36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intézményi</a:t>
            </a:r>
            <a: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: </a:t>
            </a:r>
            <a:r>
              <a:rPr lang="hu-HU" sz="3600" b="1" dirty="0" err="1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  <a:hlinkClick r:id="rId3"/>
              </a:rPr>
              <a:t>eisz.szotar.org</a:t>
            </a:r>
            <a: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egyéni</a:t>
            </a:r>
            <a:r>
              <a:rPr lang="hu-HU" sz="36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: </a:t>
            </a:r>
            <a:r>
              <a:rPr lang="hu-HU" sz="3600" b="1" dirty="0" err="1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  <a:hlinkClick r:id="rId4"/>
              </a:rPr>
              <a:t>www.szotar.net</a:t>
            </a:r>
            <a:r>
              <a:rPr lang="hu-HU" sz="36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 smtClean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„Álmodoztam egy déli zátonyt?”</a:t>
            </a:r>
            <a:br>
              <a:rPr lang="hu-HU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hu-HU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hu-HU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endParaRPr lang="hu-HU" sz="2700" b="1" dirty="0">
              <a:solidFill>
                <a:srgbClr val="0070C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457" y="4027780"/>
            <a:ext cx="7886700" cy="2303326"/>
          </a:xfrm>
        </p:spPr>
        <p:txBody>
          <a:bodyPr>
            <a:normAutofit/>
          </a:bodyPr>
          <a:lstStyle/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hu-HU" b="1" dirty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hu-HU" b="1" dirty="0">
                <a:solidFill>
                  <a:srgbClr val="0070C0"/>
                </a:solidFill>
                <a:latin typeface="Trebuchet MS" pitchFamily="34" charset="0"/>
              </a:rPr>
              <a:t>Dr. Réffy Balázs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hu-HU" b="1" dirty="0">
                <a:solidFill>
                  <a:srgbClr val="0070C0"/>
                </a:solidFill>
                <a:latin typeface="Trebuchet MS" pitchFamily="34" charset="0"/>
              </a:rPr>
              <a:t>Gál Zoltán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hu-HU" sz="2400" b="1" dirty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Tartalom hely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" y="5719714"/>
            <a:ext cx="9144386" cy="1138286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="" xmlns:a16="http://schemas.microsoft.com/office/drawing/2014/main" id="{2F0A2832-4808-4678-9690-F1B35769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0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224096"/>
            <a:ext cx="9144000" cy="1444283"/>
          </a:xfrm>
        </p:spPr>
        <p:txBody>
          <a:bodyPr>
            <a:normAutofit/>
          </a:bodyPr>
          <a:lstStyle/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hu-HU" b="1" dirty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hu-HU" b="1" dirty="0" smtClean="0">
                <a:solidFill>
                  <a:srgbClr val="0070C0"/>
                </a:solidFill>
                <a:latin typeface="Trebuchet MS" pitchFamily="34" charset="0"/>
              </a:rPr>
              <a:t>Karinthy Frigyes: Műfordítás</a:t>
            </a:r>
            <a:endParaRPr lang="hu-HU" b="1" dirty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hu-HU" sz="2400" b="1" dirty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>
            <a:extLst>
              <a:ext uri="{FF2B5EF4-FFF2-40B4-BE49-F238E27FC236}">
                <a16:creationId xmlns="" xmlns:a16="http://schemas.microsoft.com/office/drawing/2014/main" id="{2F0A2832-4808-4678-9690-F1B35769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15B68-71CC-431F-B087-0EA87EF6A3A5}" type="slidenum">
              <a:rPr lang="en-US" smtClean="0"/>
              <a:pPr/>
              <a:t>1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="" xmlns:a16="http://schemas.microsoft.com/office/drawing/2014/main" id="{91C63FA4-3D74-4141-9894-52E702516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049464"/>
              </p:ext>
            </p:extLst>
          </p:nvPr>
        </p:nvGraphicFramePr>
        <p:xfrm>
          <a:off x="283804" y="1821249"/>
          <a:ext cx="886019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0098">
                  <a:extLst>
                    <a:ext uri="{9D8B030D-6E8A-4147-A177-3AD203B41FA5}">
                      <a16:colId xmlns="" xmlns:a16="http://schemas.microsoft.com/office/drawing/2014/main" val="3639343874"/>
                    </a:ext>
                  </a:extLst>
                </a:gridCol>
                <a:gridCol w="4430098">
                  <a:extLst>
                    <a:ext uri="{9D8B030D-6E8A-4147-A177-3AD203B41FA5}">
                      <a16:colId xmlns="" xmlns:a16="http://schemas.microsoft.com/office/drawing/2014/main" val="2934611051"/>
                    </a:ext>
                  </a:extLst>
                </a:gridCol>
              </a:tblGrid>
              <a:tr h="1733189">
                <a:tc>
                  <a:txBody>
                    <a:bodyPr/>
                    <a:lstStyle/>
                    <a:p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Jöttem a Gangesz partjairól,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Hol álmodoztam déli verőn,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A szívem egy nagy harangvirág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S finom remegések: az erőm.</a:t>
                      </a:r>
                    </a:p>
                    <a:p>
                      <a:endParaRPr lang="hu-HU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Magyar-&gt;német-&gt;magyar-&gt;német-&gt;magyar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hu-HU" dirty="0" err="1" smtClean="0">
                          <a:solidFill>
                            <a:schemeClr val="tx1"/>
                          </a:solidFill>
                        </a:rPr>
                        <a:t>Herz-féle</a:t>
                      </a:r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 szalámiban</a:t>
                      </a:r>
                      <a:br>
                        <a:rPr lang="hu-HU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Sokkal sűrűbb a só,</a:t>
                      </a:r>
                      <a:br>
                        <a:rPr lang="hu-HU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Mint más hasonló terményekben</a:t>
                      </a:r>
                      <a:br>
                        <a:rPr lang="hu-HU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Hidd el, ó, nyájas olvasó!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0717808"/>
                  </a:ext>
                </a:extLst>
              </a:tr>
            </a:tbl>
          </a:graphicData>
        </a:graphic>
      </p:graphicFrame>
      <p:sp>
        <p:nvSpPr>
          <p:cNvPr id="6" name="Tartalom helye 2"/>
          <p:cNvSpPr txBox="1">
            <a:spLocks/>
          </p:cNvSpPr>
          <p:nvPr/>
        </p:nvSpPr>
        <p:spPr>
          <a:xfrm>
            <a:off x="8022" y="3215949"/>
            <a:ext cx="9144000" cy="144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hu-HU" b="1" i="0" dirty="0" smtClean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 algn="ctr" eaLnBrk="0" hangingPunct="0">
              <a:spcBef>
                <a:spcPct val="0"/>
              </a:spcBef>
              <a:buNone/>
              <a:defRPr/>
            </a:pPr>
            <a:r>
              <a:rPr lang="hu-HU" b="1" i="0" dirty="0" err="1">
                <a:solidFill>
                  <a:srgbClr val="0070C0"/>
                </a:solidFill>
                <a:latin typeface="Trebuchet MS" pitchFamily="34" charset="0"/>
              </a:rPr>
              <a:t>Google</a:t>
            </a:r>
            <a:r>
              <a:rPr lang="hu-HU" b="1" i="0" dirty="0">
                <a:solidFill>
                  <a:srgbClr val="0070C0"/>
                </a:solidFill>
                <a:latin typeface="Trebuchet MS" pitchFamily="34" charset="0"/>
              </a:rPr>
              <a:t> LLC: </a:t>
            </a:r>
            <a:r>
              <a:rPr lang="hu-HU" b="1" i="0" dirty="0" smtClean="0">
                <a:solidFill>
                  <a:srgbClr val="0070C0"/>
                </a:solidFill>
                <a:latin typeface="Trebuchet MS" pitchFamily="34" charset="0"/>
              </a:rPr>
              <a:t>Műfordítás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hu-HU" sz="2400" b="1" i="0" dirty="0" smtClean="0">
              <a:solidFill>
                <a:srgbClr val="0070C0"/>
              </a:solidFill>
              <a:latin typeface="Trebuchet MS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hu-HU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8">
            <a:extLst>
              <a:ext uri="{FF2B5EF4-FFF2-40B4-BE49-F238E27FC236}">
                <a16:creationId xmlns="" xmlns:a16="http://schemas.microsoft.com/office/drawing/2014/main" id="{91C63FA4-3D74-4141-9894-52E702516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2761"/>
              </p:ext>
            </p:extLst>
          </p:nvPr>
        </p:nvGraphicFramePr>
        <p:xfrm>
          <a:off x="291826" y="4781017"/>
          <a:ext cx="886019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0098">
                  <a:extLst>
                    <a:ext uri="{9D8B030D-6E8A-4147-A177-3AD203B41FA5}">
                      <a16:colId xmlns="" xmlns:a16="http://schemas.microsoft.com/office/drawing/2014/main" val="3639343874"/>
                    </a:ext>
                  </a:extLst>
                </a:gridCol>
                <a:gridCol w="4430098">
                  <a:extLst>
                    <a:ext uri="{9D8B030D-6E8A-4147-A177-3AD203B41FA5}">
                      <a16:colId xmlns="" xmlns:a16="http://schemas.microsoft.com/office/drawing/2014/main" val="2934611051"/>
                    </a:ext>
                  </a:extLst>
                </a:gridCol>
              </a:tblGrid>
              <a:tr h="1733189">
                <a:tc>
                  <a:txBody>
                    <a:bodyPr/>
                    <a:lstStyle/>
                    <a:p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Jöttem a Gangesz partjairól,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Hol álmodoztam déli verőn,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A szívem egy nagy harangvirág</a:t>
                      </a:r>
                      <a:br>
                        <a:rPr lang="hu-HU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S finom remegések: az erőm.</a:t>
                      </a:r>
                    </a:p>
                    <a:p>
                      <a:endParaRPr lang="hu-HU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hu-HU" b="0" dirty="0" smtClean="0">
                          <a:solidFill>
                            <a:schemeClr val="tx1"/>
                          </a:solidFill>
                        </a:rPr>
                        <a:t>Magyar-&gt;angol-&gt;német-&gt;magyar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hu-HU" dirty="0" err="1" smtClean="0">
                          <a:solidFill>
                            <a:schemeClr val="tx1"/>
                          </a:solidFill>
                        </a:rPr>
                        <a:t>Ganges</a:t>
                      </a:r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 partjától érkeztem:</a:t>
                      </a:r>
                    </a:p>
                    <a:p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"Hol álmodoztam egy déli zátonyt?”</a:t>
                      </a:r>
                    </a:p>
                    <a:p>
                      <a:r>
                        <a:rPr lang="hu-HU" dirty="0" smtClean="0">
                          <a:solidFill>
                            <a:schemeClr val="tx1"/>
                          </a:solidFill>
                        </a:rPr>
                        <a:t>A szívem nagy harangvirág és finom rezgések: az én ereim.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0717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0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0963" y="2076773"/>
            <a:ext cx="8524068" cy="3465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6600" b="1" dirty="0" smtClean="0">
                <a:solidFill>
                  <a:srgbClr val="FF0000"/>
                </a:solidFill>
              </a:rPr>
              <a:t>Tartalom</a:t>
            </a:r>
            <a:r>
              <a:rPr lang="hu-HU" sz="6600" dirty="0" smtClean="0"/>
              <a:t>szolgáltatás</a:t>
            </a:r>
          </a:p>
          <a:p>
            <a:pPr marL="0" indent="0" algn="ctr">
              <a:buNone/>
            </a:pPr>
            <a:r>
              <a:rPr lang="hu-HU" dirty="0" smtClean="0"/>
              <a:t>helyett</a:t>
            </a:r>
          </a:p>
          <a:p>
            <a:pPr marL="0" indent="0" algn="ctr">
              <a:buNone/>
            </a:pPr>
            <a:r>
              <a:rPr lang="hu-HU" sz="6600" dirty="0" smtClean="0"/>
              <a:t>Tartalom</a:t>
            </a:r>
            <a:r>
              <a:rPr lang="hu-HU" sz="6600" b="1" dirty="0" smtClean="0">
                <a:solidFill>
                  <a:srgbClr val="FF0000"/>
                </a:solidFill>
              </a:rPr>
              <a:t>szolgáltatás</a:t>
            </a:r>
            <a:endParaRPr lang="hu-HU" sz="66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A6D04233-3B72-491D-B3BC-654C1E2C7E6F" descr="A6D04233-3B72-491D-B3BC-654C1E2C7E6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46" y="2138776"/>
            <a:ext cx="7330875" cy="138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8" y="579616"/>
            <a:ext cx="3695796" cy="1041427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73" y="417162"/>
            <a:ext cx="1557748" cy="133533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57939" y="3812852"/>
            <a:ext cx="1363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azonnal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322167" y="3593293"/>
            <a:ext cx="304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b</a:t>
            </a:r>
            <a:r>
              <a:rPr lang="hu-HU" dirty="0" smtClean="0">
                <a:solidFill>
                  <a:srgbClr val="FF0000"/>
                </a:solidFill>
              </a:rPr>
              <a:t>ármilyen eszközön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97246" y="4744294"/>
            <a:ext cx="3448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k</a:t>
            </a:r>
            <a:r>
              <a:rPr lang="hu-HU" dirty="0" smtClean="0">
                <a:solidFill>
                  <a:srgbClr val="FF0000"/>
                </a:solidFill>
              </a:rPr>
              <a:t>ompromisszum nélkül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338806" y="3794348"/>
            <a:ext cx="2960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s</a:t>
            </a:r>
            <a:r>
              <a:rPr lang="hu-HU" dirty="0" smtClean="0">
                <a:solidFill>
                  <a:srgbClr val="FF0000"/>
                </a:solidFill>
              </a:rPr>
              <a:t>zemélyre szabva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4052903" y="4256013"/>
            <a:ext cx="4571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Web, mobil, szövegszerkesztő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15" name="Kép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414" y="4855500"/>
            <a:ext cx="2673627" cy="177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="" xmlns:a16="http://schemas.microsoft.com/office/drawing/2014/main" id="{E0235598-9951-48D1-844C-DB6C4EAD2D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i="0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4" name="Szövegdoboz 4">
            <a:extLst>
              <a:ext uri="{FF2B5EF4-FFF2-40B4-BE49-F238E27FC236}">
                <a16:creationId xmlns="" xmlns:a16="http://schemas.microsoft.com/office/drawing/2014/main" id="{3D9D7DAB-2EAB-4239-AD55-C97A08FC3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2859"/>
            <a:ext cx="94030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hu-HU" sz="4000" b="1" i="0" dirty="0">
                <a:solidFill>
                  <a:srgbClr val="0070C0"/>
                </a:solidFill>
              </a:rPr>
              <a:t>A szócikk</a:t>
            </a:r>
            <a:endParaRPr lang="hu-HU" sz="4400" b="1" i="0" dirty="0">
              <a:solidFill>
                <a:srgbClr val="0070C0"/>
              </a:solidFill>
            </a:endParaRPr>
          </a:p>
          <a:p>
            <a:pPr algn="ctr" eaLnBrk="0" hangingPunct="0">
              <a:defRPr/>
            </a:pPr>
            <a:endParaRPr lang="hu-HU" sz="4000" dirty="0">
              <a:solidFill>
                <a:srgbClr val="0070C0"/>
              </a:solidFill>
            </a:endParaRPr>
          </a:p>
        </p:txBody>
      </p:sp>
      <p:pic>
        <p:nvPicPr>
          <p:cNvPr id="5" name="Tartalom helye 4" descr="C:\Users\gyongyi\AppData\Local\Microsoft\Windows\INetCache\Content.Word\get.jpg">
            <a:extLst>
              <a:ext uri="{FF2B5EF4-FFF2-40B4-BE49-F238E27FC236}">
                <a16:creationId xmlns="" xmlns:a16="http://schemas.microsoft.com/office/drawing/2014/main" id="{AF2D7CFA-3C32-42D7-AB2F-0B6092DEDA27}"/>
              </a:ext>
            </a:extLst>
          </p:cNvPr>
          <p:cNvPicPr>
            <a:picLocks noGrp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7559"/>
            <a:ext cx="2493818" cy="4725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554" y="1247559"/>
            <a:ext cx="6424359" cy="488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3D9D7DAB-2EAB-4239-AD55-C97A08FC3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2859"/>
            <a:ext cx="94030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hu-HU" sz="4000" b="1" i="0" dirty="0">
                <a:solidFill>
                  <a:srgbClr val="0070C0"/>
                </a:solidFill>
              </a:rPr>
              <a:t>Számadatok</a:t>
            </a:r>
            <a:endParaRPr lang="hu-HU" sz="4400" b="1" i="0" dirty="0">
              <a:solidFill>
                <a:srgbClr val="0070C0"/>
              </a:solidFill>
            </a:endParaRPr>
          </a:p>
          <a:p>
            <a:pPr algn="ctr" eaLnBrk="0" hangingPunct="0">
              <a:defRPr/>
            </a:pPr>
            <a:endParaRPr lang="hu-HU" sz="4000" dirty="0">
              <a:solidFill>
                <a:srgbClr val="0070C0"/>
              </a:solidFill>
            </a:endParaRPr>
          </a:p>
        </p:txBody>
      </p:sp>
      <p:sp>
        <p:nvSpPr>
          <p:cNvPr id="7" name="Tartalom helye 1">
            <a:extLst>
              <a:ext uri="{FF2B5EF4-FFF2-40B4-BE49-F238E27FC236}">
                <a16:creationId xmlns="" xmlns:a16="http://schemas.microsoft.com/office/drawing/2014/main" id="{CB360AF2-9C41-4336-972A-AB1C88DC014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06680" y="1885178"/>
            <a:ext cx="8759508" cy="4238035"/>
          </a:xfrm>
        </p:spPr>
        <p:txBody>
          <a:bodyPr>
            <a:normAutofit/>
          </a:bodyPr>
          <a:lstStyle/>
          <a:p>
            <a:pPr lvl="0"/>
            <a:r>
              <a:rPr lang="hu-HU" sz="3700" b="1" dirty="0"/>
              <a:t>28 szótár + Akadémiai helyesírási szótár</a:t>
            </a:r>
          </a:p>
          <a:p>
            <a:pPr lvl="0"/>
            <a:r>
              <a:rPr lang="hu-HU" sz="3700" b="1" dirty="0"/>
              <a:t>9 nyelv</a:t>
            </a:r>
          </a:p>
          <a:p>
            <a:pPr marL="457200" lvl="1" indent="0">
              <a:buNone/>
            </a:pPr>
            <a:r>
              <a:rPr lang="hu-HU" sz="2400" dirty="0"/>
              <a:t>magyar, angol, német, francia, olasz, spanyol, holland, orosz, latin</a:t>
            </a:r>
            <a:endParaRPr lang="hu-HU" sz="3300" dirty="0"/>
          </a:p>
          <a:p>
            <a:pPr lvl="0"/>
            <a:r>
              <a:rPr lang="hu-HU" sz="3700" b="1" dirty="0"/>
              <a:t>2.3 millió címszó értékű </a:t>
            </a:r>
            <a:r>
              <a:rPr lang="hu-HU" sz="3700" b="1" dirty="0" err="1"/>
              <a:t>keresőkifejezés</a:t>
            </a:r>
            <a:endParaRPr lang="hu-HU" sz="3700" b="1" dirty="0"/>
          </a:p>
          <a:p>
            <a:pPr lvl="0"/>
            <a:r>
              <a:rPr lang="hu-HU" sz="3700" b="1" dirty="0"/>
              <a:t>20 millió szótári adat</a:t>
            </a:r>
          </a:p>
        </p:txBody>
      </p:sp>
    </p:spTree>
    <p:extLst>
      <p:ext uri="{BB962C8B-B14F-4D97-AF65-F5344CB8AC3E}">
        <p14:creationId xmlns:p14="http://schemas.microsoft.com/office/powerpoint/2010/main" val="421299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="" xmlns:a16="http://schemas.microsoft.com/office/drawing/2014/main" id="{C14C1CEA-2412-4E52-8265-BE92BE0A27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i="0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="" xmlns:a16="http://schemas.microsoft.com/office/drawing/2014/main" id="{19077952-E4BA-4576-842F-035E9C2E6032}"/>
              </a:ext>
            </a:extLst>
          </p:cNvPr>
          <p:cNvSpPr txBox="1">
            <a:spLocks noGrp="1" noChangeArrowheads="1"/>
          </p:cNvSpPr>
          <p:nvPr>
            <p:ph/>
          </p:nvPr>
        </p:nvSpPr>
        <p:spPr bwMode="auto">
          <a:xfrm>
            <a:off x="22859" y="0"/>
            <a:ext cx="9235439" cy="2874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 eaLnBrk="0" hangingPunct="0">
              <a:buNone/>
              <a:defRPr/>
            </a:pPr>
            <a:r>
              <a:rPr lang="hu-HU" sz="4000" b="1" i="0" dirty="0">
                <a:solidFill>
                  <a:srgbClr val="0070C0"/>
                </a:solidFill>
              </a:rPr>
              <a:t>H</a:t>
            </a:r>
            <a:r>
              <a:rPr lang="hu-HU" sz="4000" b="1" dirty="0">
                <a:solidFill>
                  <a:srgbClr val="0070C0"/>
                </a:solidFill>
              </a:rPr>
              <a:t>asználati értékek</a:t>
            </a:r>
            <a:br>
              <a:rPr lang="hu-HU" sz="4000" b="1" dirty="0">
                <a:solidFill>
                  <a:srgbClr val="0070C0"/>
                </a:solidFill>
              </a:rPr>
            </a:br>
            <a:endParaRPr lang="hu-HU" sz="4000" b="1" i="0" dirty="0">
              <a:solidFill>
                <a:srgbClr val="0070C0"/>
              </a:solidFill>
            </a:endParaRPr>
          </a:p>
          <a:p>
            <a:pPr algn="ctr" eaLnBrk="0" hangingPunct="0">
              <a:defRPr/>
            </a:pPr>
            <a:endParaRPr lang="hu-HU" sz="4400" b="1" i="0" dirty="0">
              <a:solidFill>
                <a:srgbClr val="0070C0"/>
              </a:solidFill>
            </a:endParaRPr>
          </a:p>
          <a:p>
            <a:pPr algn="ctr" eaLnBrk="0" hangingPunct="0">
              <a:defRPr/>
            </a:pPr>
            <a:endParaRPr lang="hu-HU" sz="4000" dirty="0">
              <a:solidFill>
                <a:srgbClr val="0070C0"/>
              </a:solidFill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="" xmlns:a16="http://schemas.microsoft.com/office/drawing/2014/main" id="{9756F38C-45FE-4638-98C4-02550C26B8BE}"/>
              </a:ext>
            </a:extLst>
          </p:cNvPr>
          <p:cNvSpPr/>
          <p:nvPr/>
        </p:nvSpPr>
        <p:spPr>
          <a:xfrm>
            <a:off x="137160" y="2016986"/>
            <a:ext cx="900684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hu-HU" b="1" i="0" dirty="0">
              <a:latin typeface="+mn-lt"/>
            </a:endParaRPr>
          </a:p>
        </p:txBody>
      </p:sp>
      <p:sp>
        <p:nvSpPr>
          <p:cNvPr id="8" name="Téglalap 7">
            <a:extLst>
              <a:ext uri="{FF2B5EF4-FFF2-40B4-BE49-F238E27FC236}">
                <a16:creationId xmlns="" xmlns:a16="http://schemas.microsoft.com/office/drawing/2014/main" id="{EAE4BAB8-3A2B-4574-B786-077D83170216}"/>
              </a:ext>
            </a:extLst>
          </p:cNvPr>
          <p:cNvSpPr/>
          <p:nvPr/>
        </p:nvSpPr>
        <p:spPr>
          <a:xfrm>
            <a:off x="207484" y="946384"/>
            <a:ext cx="8866188" cy="480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 felületen érhető el az összes szótári szócikk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prediktív szövegbevitel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szótöves keresés: ragozott alak alapján (nem szükséges a szótári alak ismerete)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ékezet nélküli keresés, joker karakterek támogatása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transzliterációs</a:t>
            </a: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keresés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angol hangállományok, a kiejtés meghallgatható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smartclick</a:t>
            </a: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funkció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címszó környezete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címszó szintű vagy címszón belüli teljes szövegű keresés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u-HU" sz="2000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kereshető szótárak beállítása (be-, kikapcsoló gomb)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i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04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3D9D7DAB-2EAB-4239-AD55-C97A08FC3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2859"/>
            <a:ext cx="94030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hu-HU" sz="4000" b="1" i="0" dirty="0">
                <a:solidFill>
                  <a:srgbClr val="0070C0"/>
                </a:solidFill>
              </a:rPr>
              <a:t>Hozzáférési</a:t>
            </a:r>
            <a:r>
              <a:rPr lang="hu-HU" sz="4400" b="1" i="0" dirty="0">
                <a:solidFill>
                  <a:srgbClr val="0070C0"/>
                </a:solidFill>
              </a:rPr>
              <a:t> módok</a:t>
            </a:r>
          </a:p>
          <a:p>
            <a:pPr algn="ctr" eaLnBrk="0" hangingPunct="0">
              <a:defRPr/>
            </a:pPr>
            <a:endParaRPr lang="hu-HU" sz="4000" dirty="0">
              <a:solidFill>
                <a:srgbClr val="0070C0"/>
              </a:solidFill>
            </a:endParaRPr>
          </a:p>
        </p:txBody>
      </p:sp>
      <p:sp>
        <p:nvSpPr>
          <p:cNvPr id="7" name="Tartalom helye 1">
            <a:extLst>
              <a:ext uri="{FF2B5EF4-FFF2-40B4-BE49-F238E27FC236}">
                <a16:creationId xmlns="" xmlns:a16="http://schemas.microsoft.com/office/drawing/2014/main" id="{CB360AF2-9C41-4336-972A-AB1C88DC014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06680" y="1885178"/>
            <a:ext cx="8759508" cy="4238035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hu-HU" sz="3700" b="1" dirty="0"/>
              <a:t>IP</a:t>
            </a:r>
          </a:p>
          <a:p>
            <a:pPr lvl="1"/>
            <a:r>
              <a:rPr lang="hu-HU" sz="3300" dirty="0"/>
              <a:t>Konkurens felhasználói szám korlátozás nélkül</a:t>
            </a:r>
          </a:p>
          <a:p>
            <a:pPr lvl="1"/>
            <a:r>
              <a:rPr lang="hu-HU" sz="3300" dirty="0"/>
              <a:t>VPN, proxy engedélyezett</a:t>
            </a:r>
          </a:p>
          <a:p>
            <a:pPr lvl="0"/>
            <a:r>
              <a:rPr lang="hu-HU" sz="3700" b="1" dirty="0" err="1"/>
              <a:t>eduID</a:t>
            </a:r>
            <a:endParaRPr lang="hu-HU" sz="3700" b="1" dirty="0"/>
          </a:p>
          <a:p>
            <a:pPr lvl="1"/>
            <a:r>
              <a:rPr lang="hu-HU" sz="3300" dirty="0"/>
              <a:t>2016: 29,79%</a:t>
            </a:r>
          </a:p>
          <a:p>
            <a:pPr lvl="1"/>
            <a:r>
              <a:rPr lang="hu-HU" sz="3300" dirty="0"/>
              <a:t>2017: 26,41%</a:t>
            </a:r>
          </a:p>
          <a:p>
            <a:pPr lvl="0"/>
            <a:r>
              <a:rPr lang="hu-HU" sz="3700" b="1" dirty="0"/>
              <a:t>Egyéni regisztrációs kód</a:t>
            </a:r>
          </a:p>
          <a:p>
            <a:pPr lvl="1"/>
            <a:r>
              <a:rPr lang="hu-HU" sz="3300" dirty="0"/>
              <a:t>2018. szeptembertől</a:t>
            </a:r>
          </a:p>
          <a:p>
            <a:pPr lvl="1"/>
            <a:r>
              <a:rPr lang="hu-HU" sz="3300" dirty="0"/>
              <a:t>azon intézmények számára, akik </a:t>
            </a:r>
            <a:r>
              <a:rPr lang="hu-HU" sz="3300" dirty="0" err="1"/>
              <a:t>eduID</a:t>
            </a:r>
            <a:r>
              <a:rPr lang="hu-HU" sz="3300" dirty="0"/>
              <a:t> használatára nem jogosultak</a:t>
            </a:r>
          </a:p>
          <a:p>
            <a:pPr lvl="0"/>
            <a:endParaRPr lang="hu-HU" sz="3700" b="1" dirty="0"/>
          </a:p>
        </p:txBody>
      </p:sp>
    </p:spTree>
    <p:extLst>
      <p:ext uri="{BB962C8B-B14F-4D97-AF65-F5344CB8AC3E}">
        <p14:creationId xmlns:p14="http://schemas.microsoft.com/office/powerpoint/2010/main" val="111706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="" xmlns:a16="http://schemas.microsoft.com/office/drawing/2014/main" id="{E7570565-3CCC-4186-8650-C8A489FDA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i="0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="" xmlns:a16="http://schemas.microsoft.com/office/drawing/2014/main" id="{3C40B9FB-3576-49C2-961E-4A914B98C8B1}"/>
              </a:ext>
            </a:extLst>
          </p:cNvPr>
          <p:cNvSpPr/>
          <p:nvPr/>
        </p:nvSpPr>
        <p:spPr>
          <a:xfrm>
            <a:off x="107071" y="396876"/>
            <a:ext cx="8929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hu-HU" b="1" i="0" dirty="0">
                <a:solidFill>
                  <a:srgbClr val="0070C0"/>
                </a:solidFill>
              </a:rPr>
              <a:t>Szótárak Word szövegszerkesztőben – Office-bővítményként 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" y="1005885"/>
            <a:ext cx="7441300" cy="585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0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="" xmlns:a16="http://schemas.microsoft.com/office/drawing/2014/main" id="{E6C69CDC-DEE3-4F0C-9496-E04D0B84425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28623" y="199352"/>
            <a:ext cx="7953375" cy="8229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u-HU" sz="5400" b="1" dirty="0">
                <a:solidFill>
                  <a:srgbClr val="0070C0"/>
                </a:solidFill>
                <a:latin typeface="Trebuchet MS" panose="020B0603020202020204" pitchFamily="34" charset="0"/>
              </a:rPr>
              <a:t>Megújuló szótároldal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3" name="Dia számának helye 2">
            <a:extLst>
              <a:ext uri="{FF2B5EF4-FFF2-40B4-BE49-F238E27FC236}">
                <a16:creationId xmlns="" xmlns:a16="http://schemas.microsoft.com/office/drawing/2014/main" id="{AF0A11CF-B3AD-46D8-9A29-2DE2A16A76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i="0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i="0" dirty="0">
              <a:solidFill>
                <a:schemeClr val="tx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" y="99628"/>
            <a:ext cx="1192696" cy="102240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0" y="6021426"/>
            <a:ext cx="3240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0" dirty="0"/>
              <a:t>Béta verzió:</a:t>
            </a:r>
          </a:p>
          <a:p>
            <a:r>
              <a:rPr lang="hu-HU" i="0" dirty="0">
                <a:hlinkClick r:id="rId3"/>
              </a:rPr>
              <a:t>https://uj.szotar.net/</a:t>
            </a:r>
            <a:endParaRPr lang="hu-HU" i="0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03" y="1057429"/>
            <a:ext cx="6670813" cy="48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4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>
            <a:extLst>
              <a:ext uri="{FF2B5EF4-FFF2-40B4-BE49-F238E27FC236}">
                <a16:creationId xmlns="" xmlns:a16="http://schemas.microsoft.com/office/drawing/2014/main" id="{8E959E4D-9B13-4B72-B672-F04423842B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AA2CD2-DD84-4D9A-85C8-4BD46D24E961}" type="slidenum">
              <a:rPr lang="en-US" i="0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="" xmlns:a16="http://schemas.microsoft.com/office/drawing/2014/main" id="{8FCE0BAC-FD18-4402-957B-A3D4ADA826B0}"/>
              </a:ext>
            </a:extLst>
          </p:cNvPr>
          <p:cNvSpPr/>
          <p:nvPr/>
        </p:nvSpPr>
        <p:spPr>
          <a:xfrm>
            <a:off x="899160" y="0"/>
            <a:ext cx="7117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3200" b="1" i="0" dirty="0">
                <a:solidFill>
                  <a:srgbClr val="0070C0"/>
                </a:solidFill>
              </a:rPr>
              <a:t>Szótárak mobil eszközön</a:t>
            </a:r>
          </a:p>
        </p:txBody>
      </p:sp>
      <p:pic>
        <p:nvPicPr>
          <p:cNvPr id="1026" name="AFC312EC-55E7-4B27-BD53-8C276DCDEC5F" descr="63E54ECA-4180-4647-9576-CCA5F0A9EA2E@gue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40" y="1052651"/>
            <a:ext cx="2848699" cy="506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98986DDC-E695-4BF6-9BD3-58CD5E1A802F" descr="A80DC96E-CB34-48E3-8A37-0479B3BB0E11@gue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" y="1052651"/>
            <a:ext cx="2848699" cy="506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9632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29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/&gt;&lt;m_eweekdayFirstOfWeek val=&quot;1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38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14472</TotalTime>
  <Words>238</Words>
  <Application>Microsoft Office PowerPoint</Application>
  <PresentationFormat>Diavetítés a képernyőre (4:3 oldalarány)</PresentationFormat>
  <Paragraphs>75</Paragraphs>
  <Slides>11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Office Theme</vt:lpstr>
      <vt:lpstr>Újdonságok az Akadémiai Kiadó online szótárszolgáltatásában  intézményi: eisz.szotar.org egyéni: www.szotar.net  „Álmodoztam egy déli zátonyt?” 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Akadémiai Kiadó</dc:title>
  <dc:creator>Braun Edit</dc:creator>
  <cp:lastModifiedBy>Laskó, Judit</cp:lastModifiedBy>
  <cp:revision>573</cp:revision>
  <cp:lastPrinted>2018-04-05T11:40:49Z</cp:lastPrinted>
  <dcterms:created xsi:type="dcterms:W3CDTF">2012-06-11T07:47:41Z</dcterms:created>
  <dcterms:modified xsi:type="dcterms:W3CDTF">2018-05-04T07:39:18Z</dcterms:modified>
</cp:coreProperties>
</file>