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500" autoAdjust="0"/>
    <p:restoredTop sz="94660"/>
  </p:normalViewPr>
  <p:slideViewPr>
    <p:cSldViewPr>
      <p:cViewPr>
        <p:scale>
          <a:sx n="50" d="100"/>
          <a:sy n="50" d="100"/>
        </p:scale>
        <p:origin x="-1866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7B70A4-5CC5-4736-A616-E1E4E48C3293}" type="datetimeFigureOut">
              <a:rPr lang="hu-HU" smtClean="0"/>
              <a:pPr/>
              <a:t>2021.03.31.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EED4DE-5076-49DC-B401-D01F89B72904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9C344-B374-433D-A4A6-F93688349AC5}" type="datetime1">
              <a:rPr lang="hu-HU" smtClean="0"/>
              <a:pPr/>
              <a:t>2021.03.31.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9A58A-DCA9-40F1-9E9D-50A905EA7CA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B8D76-0C7E-48C3-85F7-CAE16D139742}" type="datetime1">
              <a:rPr lang="hu-HU" smtClean="0"/>
              <a:pPr/>
              <a:t>2021.03.31.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9A58A-DCA9-40F1-9E9D-50A905EA7CA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1944C-9DCB-4942-8DE1-F697A9E2CE18}" type="datetime1">
              <a:rPr lang="hu-HU" smtClean="0"/>
              <a:pPr/>
              <a:t>2021.03.31.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9A58A-DCA9-40F1-9E9D-50A905EA7CA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8623D-4C64-4F94-91F2-8F6BA21FA819}" type="datetime1">
              <a:rPr lang="hu-HU" smtClean="0"/>
              <a:pPr/>
              <a:t>2021.03.31.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9A58A-DCA9-40F1-9E9D-50A905EA7CA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48BA3-CDF0-4444-816B-C9BBC4814E5D}" type="datetime1">
              <a:rPr lang="hu-HU" smtClean="0"/>
              <a:pPr/>
              <a:t>2021.03.31.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9A58A-DCA9-40F1-9E9D-50A905EA7CA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6C84-B3D4-47D6-A1E8-49AF882D4E7E}" type="datetime1">
              <a:rPr lang="hu-HU" smtClean="0"/>
              <a:pPr/>
              <a:t>2021.03.31.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9A58A-DCA9-40F1-9E9D-50A905EA7CA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3A91A-A134-4770-9F1F-27C006294132}" type="datetime1">
              <a:rPr lang="hu-HU" smtClean="0"/>
              <a:pPr/>
              <a:t>2021.03.31.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9A58A-DCA9-40F1-9E9D-50A905EA7CA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409A0-A109-4580-AEA9-E82EC9C20531}" type="datetime1">
              <a:rPr lang="hu-HU" smtClean="0"/>
              <a:pPr/>
              <a:t>2021.03.31.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9A58A-DCA9-40F1-9E9D-50A905EA7CA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6B178-A5B7-4434-8AD8-4561598B128A}" type="datetime1">
              <a:rPr lang="hu-HU" smtClean="0"/>
              <a:pPr/>
              <a:t>2021.03.31.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9A58A-DCA9-40F1-9E9D-50A905EA7CA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13378-798B-4A38-8038-A23CD5D78DA5}" type="datetime1">
              <a:rPr lang="hu-HU" smtClean="0"/>
              <a:pPr/>
              <a:t>2021.03.31.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9A58A-DCA9-40F1-9E9D-50A905EA7CA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0F4A6-C537-4540-9EAB-990683AD67FD}" type="datetime1">
              <a:rPr lang="hu-HU" smtClean="0"/>
              <a:pPr/>
              <a:t>2021.03.31.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9A58A-DCA9-40F1-9E9D-50A905EA7CA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40299-6D57-4BB8-B704-5017AFE12D60}" type="datetime1">
              <a:rPr lang="hu-HU" smtClean="0"/>
              <a:pPr/>
              <a:t>2021.03.31.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99A58A-DCA9-40F1-9E9D-50A905EA7CA0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epa.oszk.hu/01300/01367/00249/pdf/EPA01367_3K_2011_11_39-45.pdf" TargetMode="External"/><Relationship Id="rId2" Type="http://schemas.openxmlformats.org/officeDocument/2006/relationships/hyperlink" Target="https://www.gvkik.hu/konferenciak/europaisag_es_nemzeti_helyi_ertekek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ites.google.com/site/helyismeretigodollo2011/home" TargetMode="External"/><Relationship Id="rId5" Type="http://schemas.openxmlformats.org/officeDocument/2006/relationships/hyperlink" Target="http://szolgalat.com/gszolga110713.pdf" TargetMode="External"/><Relationship Id="rId4" Type="http://schemas.openxmlformats.org/officeDocument/2006/relationships/hyperlink" Target="http://www.hbvk.hu/webtown/uploads/File/publikaciok/mke18godollo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dirty="0" smtClean="0">
                <a:latin typeface="Times New Roman" pitchFamily="18" charset="0"/>
              </a:rPr>
              <a:t>Leányfalutól</a:t>
            </a:r>
            <a:r>
              <a:rPr lang="hu-HU" dirty="0" smtClean="0"/>
              <a:t> Gödöllőig – 8 év </a:t>
            </a:r>
            <a:r>
              <a:rPr lang="hu-HU" dirty="0" smtClean="0">
                <a:latin typeface="Times New Roman" pitchFamily="18" charset="0"/>
              </a:rPr>
              <a:t>kihagyással</a:t>
            </a:r>
            <a:endParaRPr lang="hu-HU" dirty="0">
              <a:latin typeface="Times New Roman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1993-2002-2011</a:t>
            </a:r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A közösségi emlékezet terei 2019. </a:t>
            </a:r>
            <a:r>
              <a:rPr lang="pt-BR" dirty="0" smtClean="0"/>
              <a:t>B</a:t>
            </a:r>
            <a:r>
              <a:rPr lang="hu-HU" dirty="0" smtClean="0"/>
              <a:t>.</a:t>
            </a:r>
            <a:r>
              <a:rPr lang="pt-BR" dirty="0" smtClean="0"/>
              <a:t>Megyes Klára</a:t>
            </a:r>
            <a:endParaRPr lang="hu-H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 visszaemlékezés felépítése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 helyismereti munka Pest megyében </a:t>
            </a: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Leányfalu 1993</a:t>
            </a: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1994-2002. szünet</a:t>
            </a: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2002-2011. konferenciák</a:t>
            </a: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2011. Gödöllő</a:t>
            </a:r>
          </a:p>
          <a:p>
            <a:endParaRPr lang="hu-H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Pest megyei helyismereti munka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ELTE történelem-könyvtár szak 1976.</a:t>
            </a:r>
          </a:p>
          <a:p>
            <a:pPr>
              <a:buNone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Diósd – 1985-1988, Érd – 1988-2012</a:t>
            </a:r>
          </a:p>
          <a:p>
            <a:pPr>
              <a:buNone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Tanítás – helyismeret, helytörténet fontossága</a:t>
            </a:r>
          </a:p>
          <a:p>
            <a:pPr>
              <a:buNone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Rendszerváltás után - a könyvtári gyűjtemények folytatása, illetve kiegészítése – kiemelt fontosságú</a:t>
            </a:r>
          </a:p>
          <a:p>
            <a:pPr>
              <a:buNone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Érd: igazgatóhelyettesként Miklósi Csabánéval, Sebestyénnével</a:t>
            </a:r>
          </a:p>
          <a:p>
            <a:pPr>
              <a:buNone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Szentendre: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Biczák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Péter, Kiss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Laszló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, Mándli Gyula, majd Gerber György</a:t>
            </a:r>
          </a:p>
          <a:p>
            <a:pPr>
              <a:buNone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Néhány könyvtár követ bennünket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Leányfalu 1993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d:\Users\Klári\Desktop\Szeged HKSZ\Scan_20190727_175645-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00174"/>
            <a:ext cx="5852265" cy="4143404"/>
          </a:xfrm>
          <a:prstGeom prst="rect">
            <a:avLst/>
          </a:prstGeom>
          <a:noFill/>
        </p:spPr>
      </p:pic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Leányfalu 1993</a:t>
            </a:r>
            <a:endParaRPr lang="hu-H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Benyomások</a:t>
            </a: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Megszállott emberek</a:t>
            </a: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Jó szakemberek</a:t>
            </a: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 többi könyvtárban is hasonló feladatok, mint Érden</a:t>
            </a: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 számítógép megjelenése</a:t>
            </a: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Kapcsolat a határon túli magyar könyvtárosokkal</a:t>
            </a: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Visegrádi kirándulás -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Piliszentlászló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Szünet 1994-2002</a:t>
            </a:r>
            <a:endParaRPr lang="hu-H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Egyéb, munkahelyi feladatok – igazgatóváltások</a:t>
            </a:r>
          </a:p>
          <a:p>
            <a:pPr>
              <a:buNone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1997-igazgatóként dolgozom</a:t>
            </a:r>
          </a:p>
          <a:p>
            <a:pPr>
              <a:buNone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Útkeresések </a:t>
            </a:r>
          </a:p>
          <a:p>
            <a:pPr>
              <a:buNone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Magánéleti gondok</a:t>
            </a:r>
          </a:p>
          <a:p>
            <a:pPr>
              <a:buNone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Nem volt elég motiváció?</a:t>
            </a:r>
          </a:p>
          <a:p>
            <a:pPr>
              <a:buNone/>
            </a:pP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Sajnálom!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 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Konferenciák 2002-2011.</a:t>
            </a:r>
            <a:endParaRPr lang="hu-H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Az összes (10) konferencián részt vettem</a:t>
            </a:r>
          </a:p>
          <a:p>
            <a:pPr>
              <a:buNone/>
            </a:pP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Vác – párkányi híd, hajózás, Kobzos-Kiss Tamás</a:t>
            </a:r>
          </a:p>
          <a:p>
            <a:pPr>
              <a:buNone/>
            </a:pP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Bp. FSZEK- Budapest Gyűjtemény</a:t>
            </a:r>
          </a:p>
          <a:p>
            <a:pPr>
              <a:buNone/>
            </a:pP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Szolnok – Tisza, könyvtáros kórus</a:t>
            </a:r>
          </a:p>
          <a:p>
            <a:pPr>
              <a:buNone/>
            </a:pP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Veszprém – Füred – </a:t>
            </a:r>
            <a:r>
              <a:rPr lang="hu-HU" sz="1800" dirty="0" err="1" smtClean="0">
                <a:latin typeface="Times New Roman" pitchFamily="18" charset="0"/>
                <a:cs typeface="Times New Roman" pitchFamily="18" charset="0"/>
              </a:rPr>
              <a:t>Praznovszky-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”királyság”, hajózás,</a:t>
            </a:r>
          </a:p>
          <a:p>
            <a:pPr>
              <a:buNone/>
            </a:pP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Békéscsaba – békési pálinka, </a:t>
            </a:r>
          </a:p>
          <a:p>
            <a:pPr>
              <a:buNone/>
            </a:pP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Kiskunhalas – csipkemúzeum, nagy meleg, Hajós</a:t>
            </a:r>
          </a:p>
          <a:p>
            <a:pPr>
              <a:buNone/>
            </a:pP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Győr – Pannonhalma, kellemes szállás</a:t>
            </a:r>
          </a:p>
          <a:p>
            <a:pPr>
              <a:buNone/>
            </a:pP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Eger – városnézés, kaptárkövek, borvacsora</a:t>
            </a:r>
          </a:p>
          <a:p>
            <a:pPr>
              <a:buNone/>
            </a:pP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Jászberény –pályakezdésem, ferences templom, táncosok</a:t>
            </a:r>
          </a:p>
          <a:p>
            <a:pPr>
              <a:buNone/>
            </a:pP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Gödöllő – utolsónak tűnő</a:t>
            </a:r>
            <a:endParaRPr lang="hu-H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Gödöllő 2011. júl.-8.</a:t>
            </a:r>
            <a:br>
              <a:rPr lang="hu-H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hu-H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Európaiság és nemzeti, helyi értékek</a:t>
            </a:r>
            <a:endParaRPr lang="hu-H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u-HU" sz="1800" dirty="0" smtClean="0"/>
              <a:t>Az új gödöllői könyvtár + a </a:t>
            </a:r>
            <a:r>
              <a:rPr lang="hu-HU" sz="1800" dirty="0" err="1" smtClean="0"/>
              <a:t>Pemeksz</a:t>
            </a:r>
            <a:r>
              <a:rPr lang="hu-HU" sz="1800" dirty="0" smtClean="0"/>
              <a:t> mint társszervező </a:t>
            </a:r>
          </a:p>
          <a:p>
            <a:pPr>
              <a:buNone/>
            </a:pPr>
            <a:r>
              <a:rPr lang="hu-HU" sz="1800" dirty="0" err="1" smtClean="0"/>
              <a:t>Regisztáltak</a:t>
            </a:r>
            <a:r>
              <a:rPr lang="hu-HU" sz="1800" dirty="0" smtClean="0"/>
              <a:t> száma 74 fő, együtt a bibliográfusokkal</a:t>
            </a:r>
          </a:p>
          <a:p>
            <a:pPr>
              <a:buNone/>
            </a:pPr>
            <a:r>
              <a:rPr lang="hu-HU" sz="1800" dirty="0" smtClean="0"/>
              <a:t>Az EU-s elnökség vége júniusban, majd  a mi konferenciánk</a:t>
            </a:r>
          </a:p>
          <a:p>
            <a:pPr>
              <a:buNone/>
            </a:pPr>
            <a:r>
              <a:rPr lang="hu-HU" sz="1800" dirty="0" smtClean="0"/>
              <a:t>Izgalmas év Gödöllőn: </a:t>
            </a:r>
          </a:p>
          <a:p>
            <a:pPr>
              <a:buNone/>
            </a:pPr>
            <a:r>
              <a:rPr lang="hu-HU" sz="1800" dirty="0" smtClean="0"/>
              <a:t>- 	barokk év</a:t>
            </a:r>
          </a:p>
          <a:p>
            <a:pPr>
              <a:buFontTx/>
              <a:buChar char="-"/>
            </a:pPr>
            <a:r>
              <a:rPr lang="hu-HU" sz="1800" dirty="0" smtClean="0"/>
              <a:t>Habsburg Ottó halála (díszpolgár)</a:t>
            </a:r>
          </a:p>
          <a:p>
            <a:pPr>
              <a:buFontTx/>
              <a:buChar char="-"/>
            </a:pPr>
            <a:r>
              <a:rPr lang="hu-HU" sz="1800" dirty="0" smtClean="0"/>
              <a:t>EU- tanácskozások</a:t>
            </a:r>
          </a:p>
          <a:p>
            <a:pPr>
              <a:buFontTx/>
              <a:buChar char="-"/>
            </a:pPr>
            <a:r>
              <a:rPr lang="hu-HU" sz="1800" dirty="0" smtClean="0"/>
              <a:t>Felújítások, pl. a királyi váró</a:t>
            </a:r>
          </a:p>
          <a:p>
            <a:pPr>
              <a:buFontTx/>
              <a:buChar char="-"/>
            </a:pPr>
            <a:r>
              <a:rPr lang="hu-HU" sz="1800" dirty="0" err="1" smtClean="0"/>
              <a:t>Gémesi</a:t>
            </a:r>
            <a:r>
              <a:rPr lang="hu-HU" sz="1800" dirty="0" smtClean="0"/>
              <a:t> „vasútért’ díjat kap</a:t>
            </a:r>
          </a:p>
          <a:p>
            <a:pPr>
              <a:buNone/>
            </a:pPr>
            <a:r>
              <a:rPr lang="hu-HU" sz="1800" dirty="0" smtClean="0"/>
              <a:t>+  a HKSZ konferencia ! </a:t>
            </a:r>
          </a:p>
          <a:p>
            <a:pPr>
              <a:buNone/>
            </a:pPr>
            <a:endParaRPr lang="hu-HU" sz="1800" dirty="0" smtClean="0"/>
          </a:p>
          <a:p>
            <a:pPr>
              <a:buNone/>
            </a:pPr>
            <a:endParaRPr lang="hu-HU" sz="1800" dirty="0" smtClean="0"/>
          </a:p>
          <a:p>
            <a:pPr>
              <a:buNone/>
            </a:pPr>
            <a:endParaRPr lang="hu-HU" sz="1800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Gödöllő - meghívó</a:t>
            </a:r>
            <a:endParaRPr lang="hu-H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d:\Users\Klári\Desktop\Szeged HKSZ\meghivo_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125446"/>
            <a:ext cx="7072361" cy="5000718"/>
          </a:xfrm>
          <a:prstGeom prst="rect">
            <a:avLst/>
          </a:prstGeom>
          <a:noFill/>
        </p:spPr>
      </p:pic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Gödöllő – meghívó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2.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d:\Users\Klári\Desktop\Szeged HKSZ\meghivo_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42910" y="1356363"/>
            <a:ext cx="7572428" cy="5097779"/>
          </a:xfrm>
          <a:prstGeom prst="rect">
            <a:avLst/>
          </a:prstGeom>
          <a:noFill/>
        </p:spPr>
      </p:pic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42976" y="357166"/>
            <a:ext cx="7543824" cy="714380"/>
          </a:xfrm>
        </p:spPr>
        <p:txBody>
          <a:bodyPr>
            <a:norm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Gödöllő -  részvevők</a:t>
            </a:r>
            <a:endParaRPr lang="hu-H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14422"/>
            <a:ext cx="8258204" cy="5072098"/>
          </a:xfrm>
        </p:spPr>
        <p:txBody>
          <a:bodyPr>
            <a:normAutofit/>
          </a:bodyPr>
          <a:lstStyle/>
          <a:p>
            <a:pPr lvl="0">
              <a:buNone/>
            </a:pPr>
            <a:endParaRPr lang="hu-HU" sz="1400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571472" y="1285860"/>
          <a:ext cx="7224735" cy="5105367"/>
        </p:xfrm>
        <a:graphic>
          <a:graphicData uri="http://schemas.openxmlformats.org/presentationml/2006/ole">
            <p:oleObj spid="_x0000_s4098" name="Acrobat Document" r:id="rId3" imgW="10695600" imgH="7558200" progId="AcroExch.Document.11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dirty="0" smtClean="0">
                <a:solidFill>
                  <a:srgbClr val="FF0000"/>
                </a:solidFill>
              </a:rPr>
              <a:t>Cikk a </a:t>
            </a:r>
            <a:r>
              <a:rPr lang="hu-HU" sz="2400" dirty="0" err="1" smtClean="0">
                <a:solidFill>
                  <a:srgbClr val="FF0000"/>
                </a:solidFill>
              </a:rPr>
              <a:t>szolgalat.com-on</a:t>
            </a:r>
            <a:endParaRPr lang="hu-HU" sz="2400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u-HU" sz="1400" dirty="0"/>
              <a:t>Helyismereti kérdések könyvtáros szemmel.</a:t>
            </a:r>
          </a:p>
          <a:p>
            <a:pPr>
              <a:buNone/>
            </a:pPr>
            <a:r>
              <a:rPr lang="hu-HU" sz="1400" dirty="0"/>
              <a:t>Háromnapos tanácskozás</a:t>
            </a:r>
          </a:p>
          <a:p>
            <a:pPr>
              <a:buNone/>
            </a:pPr>
            <a:r>
              <a:rPr lang="hu-HU" sz="1400" dirty="0"/>
              <a:t>Gödöllő adott otthont július 6-8 között a Magyar Könyvtárosok Egyesülete Helyismereti Könyvtárosok Szervezete XVIII. országos tanácskozásának. A Gödöllői Városi Könyvtár és Információs Központban Európaiság és nemzeti, helyi értékek címmel megrendezett konferencia során áttekintették a legfontosabb szakmai kérdéseket. A rendezvényt Pintér Zoltán alpolgármester nyitotta meg, aki köszöntő beszédében a gödöllői városi könyvtárat a helyi kulturális élet egyik legfontosabb bázisának nevezte. A rendezvényen szó volt többek között a helytörténeti kutatásoknak a világhálón való megjelenéséről, a digitalizálási törekvésekről, valamint tájékoztatást kaphattak a kalocsai, a dunakeszi és a százhalombattai könyvtárosok munkájáról, az ott lezajlott pályázatok, fejlesztések eredményeiről. A témák között európai uniós tájékoztatás is szerepelt. A háromnapos tanácskozás során a résztvevők felkeresték Gödöllő nevezetességeit: megtekintették a királyi kastélyt, ahol az uniós elnökségi helyszíneket is bejárták, ellátogattak </a:t>
            </a:r>
            <a:r>
              <a:rPr lang="hu-HU" sz="1400" dirty="0" err="1"/>
              <a:t>Máriabesnyőre</a:t>
            </a:r>
            <a:r>
              <a:rPr lang="hu-HU" sz="1400" dirty="0"/>
              <a:t>, valamint többek között megismerkedtek a Gödöllői Városi Múzeum helytörténeti gyűjteményével, és az ahhoz kapcsolódó kiadványokkal. Ezek közül többet részletesen is bemutattak a konferencia során. Mint azt Fülöp Attiláné, a Gödöllői Városi Könyvtár és Információs Központ igazgatója lapunknak elmondta, mind a szakmai résznek, mind pedig a gödöllői szervezésnek rendkívül pozitív volt a visszhangja. Az előkészítés során nagy hangsúlyt helyzetek arra, hogy a résztvevők minél szélesebb európai és hazai szakmai kitekintést kapjanak, valamint, hogy a gödöllői helytörténeti kutatásokról minél átfogóbb metszetet kapjanak az érdeklődők. A rendezvény keretében adták át a Kertész Gyula díjat is, amit az idén Gerber György, a Pest Megyei Könyvtár igazgató-helyettese vehetett át. </a:t>
            </a:r>
            <a:r>
              <a:rPr lang="hu-HU" sz="1400" dirty="0" err="1"/>
              <a:t>jk</a:t>
            </a:r>
            <a:endParaRPr lang="hu-HU" sz="1400" dirty="0"/>
          </a:p>
          <a:p>
            <a:pPr>
              <a:buNone/>
            </a:pPr>
            <a:endParaRPr lang="hu-HU" sz="1400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8115328" cy="796908"/>
          </a:xfrm>
        </p:spPr>
        <p:txBody>
          <a:bodyPr>
            <a:normAutofit/>
          </a:bodyPr>
          <a:lstStyle/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Gödöllő 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u-HU" sz="2400" u="sng" dirty="0" smtClean="0">
                <a:hlinkClick r:id="rId2"/>
              </a:rPr>
              <a:t>https</a:t>
            </a:r>
            <a:r>
              <a:rPr lang="hu-HU" sz="2400" u="sng" dirty="0">
                <a:hlinkClick r:id="rId2"/>
              </a:rPr>
              <a:t>://</a:t>
            </a:r>
            <a:r>
              <a:rPr lang="hu-HU" sz="2400" u="sng" dirty="0" smtClean="0">
                <a:hlinkClick r:id="rId2"/>
              </a:rPr>
              <a:t>www.gvkik.hu/konferenciak/europaisag_es_nemzeti_helyi_ertekek.html</a:t>
            </a:r>
            <a:r>
              <a:rPr lang="hu-HU" sz="2400" u="sng" dirty="0" smtClean="0"/>
              <a:t>  előadások</a:t>
            </a:r>
            <a:endParaRPr lang="hu-HU" sz="2400" dirty="0"/>
          </a:p>
          <a:p>
            <a:pPr>
              <a:buNone/>
            </a:pPr>
            <a:r>
              <a:rPr lang="hu-HU" sz="2400" u="sng" dirty="0">
                <a:hlinkClick r:id="rId3"/>
              </a:rPr>
              <a:t>http://</a:t>
            </a:r>
            <a:r>
              <a:rPr lang="hu-HU" sz="2400" u="sng" dirty="0" smtClean="0">
                <a:hlinkClick r:id="rId3"/>
              </a:rPr>
              <a:t>epa.oszk.hu/01300/01367/00249/pdf/EPA01367_3K_2011_11_39-45.pdf</a:t>
            </a:r>
            <a:r>
              <a:rPr lang="hu-HU" sz="2400" u="sng" dirty="0" smtClean="0"/>
              <a:t>  Fülöp </a:t>
            </a:r>
            <a:r>
              <a:rPr lang="hu-HU" sz="2400" u="sng" dirty="0" err="1" smtClean="0"/>
              <a:t>Mirza</a:t>
            </a:r>
            <a:r>
              <a:rPr lang="hu-HU" sz="2400" u="sng" dirty="0" smtClean="0"/>
              <a:t> cikke</a:t>
            </a:r>
            <a:endParaRPr lang="hu-HU" sz="2400" dirty="0"/>
          </a:p>
          <a:p>
            <a:pPr>
              <a:buNone/>
            </a:pPr>
            <a:r>
              <a:rPr lang="hu-HU" sz="2400" u="sng" dirty="0">
                <a:hlinkClick r:id="rId4"/>
              </a:rPr>
              <a:t>http://</a:t>
            </a:r>
            <a:r>
              <a:rPr lang="hu-HU" sz="2400" u="sng" dirty="0" smtClean="0">
                <a:hlinkClick r:id="rId4"/>
              </a:rPr>
              <a:t>www.hbvk.hu/webtown/uploads/File/publikaciok/mke18godollo.pdf</a:t>
            </a:r>
            <a:r>
              <a:rPr lang="hu-HU" sz="2400" u="sng" dirty="0"/>
              <a:t>  </a:t>
            </a:r>
            <a:r>
              <a:rPr lang="hu-HU" sz="2400" u="sng" dirty="0" smtClean="0"/>
              <a:t>Bajnok Tamara cikke</a:t>
            </a:r>
            <a:endParaRPr lang="hu-HU" sz="2400" dirty="0"/>
          </a:p>
          <a:p>
            <a:pPr>
              <a:buNone/>
            </a:pPr>
            <a:r>
              <a:rPr lang="hu-HU" sz="2400" u="sng" dirty="0">
                <a:hlinkClick r:id="rId5"/>
              </a:rPr>
              <a:t>http://</a:t>
            </a:r>
            <a:r>
              <a:rPr lang="hu-HU" sz="2400" u="sng" dirty="0" smtClean="0">
                <a:hlinkClick r:id="rId5"/>
              </a:rPr>
              <a:t>szolgalat.com/gszolga110713.pdf</a:t>
            </a:r>
            <a:endParaRPr lang="hu-HU" sz="2400" u="sng" dirty="0" smtClean="0"/>
          </a:p>
          <a:p>
            <a:pPr>
              <a:buNone/>
            </a:pPr>
            <a:r>
              <a:rPr lang="hu-HU" sz="2400" dirty="0" smtClean="0">
                <a:hlinkClick r:id="rId6"/>
              </a:rPr>
              <a:t>https://sites.google.com/site/helyismeretigodollo2011/home</a:t>
            </a:r>
            <a:endParaRPr lang="hu-HU" sz="2400" dirty="0"/>
          </a:p>
          <a:p>
            <a:pPr>
              <a:buNone/>
            </a:pPr>
            <a:endParaRPr lang="hu-HU" sz="2400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pic>
        <p:nvPicPr>
          <p:cNvPr id="5124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 bwMode="auto">
          <a:xfrm>
            <a:off x="2328863" y="2332038"/>
            <a:ext cx="6815137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5371241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pic>
        <p:nvPicPr>
          <p:cNvPr id="6148" name="Picture 4" descr="d:\Users\Klári\Desktop\Szeged HKSZ\04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857875" cy="3889375"/>
          </a:xfrm>
          <a:prstGeom prst="rect">
            <a:avLst/>
          </a:prstGeom>
          <a:noFill/>
        </p:spPr>
      </p:pic>
      <p:pic>
        <p:nvPicPr>
          <p:cNvPr id="6149" name="Picture 5" descr="d:\Users\Klári\Desktop\Szeged HKSZ\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4866" y="3000373"/>
            <a:ext cx="5809134" cy="38576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829576" cy="654032"/>
          </a:xfrm>
        </p:spPr>
        <p:txBody>
          <a:bodyPr>
            <a:normAutofit/>
          </a:bodyPr>
          <a:lstStyle/>
          <a:p>
            <a:r>
              <a:rPr lang="hu-HU" sz="2400" dirty="0" smtClean="0"/>
              <a:t>Gödöllő – Kertész Gyula díj – Gerber György</a:t>
            </a:r>
            <a:endParaRPr lang="hu-HU" sz="2400" dirty="0"/>
          </a:p>
        </p:txBody>
      </p:sp>
      <p:pic>
        <p:nvPicPr>
          <p:cNvPr id="7170" name="Picture 2" descr="d:\Users\Klári\Desktop\Szeged HKSZ\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90857" y="1034560"/>
            <a:ext cx="7667357" cy="5091604"/>
          </a:xfrm>
          <a:prstGeom prst="rect">
            <a:avLst/>
          </a:prstGeom>
          <a:noFill/>
        </p:spPr>
      </p:pic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pic>
        <p:nvPicPr>
          <p:cNvPr id="8197" name="Picture 5" descr="d:\Users\Klári\Desktop\Szeged HKSZ\06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521325" cy="3667125"/>
          </a:xfrm>
          <a:prstGeom prst="rect">
            <a:avLst/>
          </a:prstGeom>
          <a:noFill/>
        </p:spPr>
      </p:pic>
      <p:pic>
        <p:nvPicPr>
          <p:cNvPr id="8196" name="Picture 4" descr="d:\Users\Klári\Desktop\Szeged HKSZ\07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3000370"/>
            <a:ext cx="5143504" cy="38576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A közösségi emlékezet terei 2019. B.Megyes Klára</a:t>
            </a:r>
            <a:endParaRPr lang="hu-HU" dirty="0"/>
          </a:p>
        </p:txBody>
      </p:sp>
      <p:pic>
        <p:nvPicPr>
          <p:cNvPr id="9218" name="Picture 2" descr="d:\Users\Klári\Desktop\Szeged HKSZ\08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3903973" cy="5878516"/>
          </a:xfrm>
          <a:prstGeom prst="rect">
            <a:avLst/>
          </a:prstGeom>
          <a:noFill/>
        </p:spPr>
      </p:pic>
      <p:pic>
        <p:nvPicPr>
          <p:cNvPr id="9219" name="Picture 3" descr="d:\Users\Klári\Desktop\Szeged HKSZ\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0864" y="428604"/>
            <a:ext cx="3978220" cy="59907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pic>
        <p:nvPicPr>
          <p:cNvPr id="10242" name="Picture 2" descr="d:\Users\Klári\Desktop\Szeged HKSZ\11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132513" cy="4071938"/>
          </a:xfrm>
          <a:prstGeom prst="rect">
            <a:avLst/>
          </a:prstGeom>
          <a:noFill/>
        </p:spPr>
      </p:pic>
      <p:pic>
        <p:nvPicPr>
          <p:cNvPr id="10243" name="Picture 3" descr="d:\Users\Klári\Desktop\Szeged HKSZ\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3252635"/>
            <a:ext cx="5429256" cy="36053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pic>
        <p:nvPicPr>
          <p:cNvPr id="11266" name="Picture 2" descr="d:\Users\Klári\Desktop\Szeged HKSZ\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6643734" cy="4411855"/>
          </a:xfrm>
          <a:prstGeom prst="rect">
            <a:avLst/>
          </a:prstGeom>
          <a:noFill/>
        </p:spPr>
      </p:pic>
      <p:pic>
        <p:nvPicPr>
          <p:cNvPr id="11267" name="Picture 3" descr="d:\Users\Klári\Desktop\Szeged HKSZ\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68697" y="2690807"/>
            <a:ext cx="6275303" cy="41671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6108" y="2642603"/>
            <a:ext cx="6347892" cy="4215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3" name="Picture 5" descr="d:\Users\Klári\Desktop\Szeged HKSZ\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572000" cy="4121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2590" y="2148861"/>
            <a:ext cx="7091410" cy="4709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6" name="Picture 4" descr="d:\Users\Klári\Desktop\Szeged HKSZ\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0"/>
            <a:ext cx="5715040" cy="37951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pic>
        <p:nvPicPr>
          <p:cNvPr id="14338" name="Picture 2" descr="d:\Users\Klári\Desktop\Szeged HKSZ\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6500826" cy="4316956"/>
          </a:xfrm>
          <a:prstGeom prst="rect">
            <a:avLst/>
          </a:prstGeom>
          <a:noFill/>
        </p:spPr>
      </p:pic>
      <p:pic>
        <p:nvPicPr>
          <p:cNvPr id="14339" name="Picture 3" descr="d:\Users\Klári\Desktop\Szeged HKSZ\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3152532"/>
            <a:ext cx="5572132" cy="37054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pic>
        <p:nvPicPr>
          <p:cNvPr id="15362" name="Picture 2" descr="d:\Users\Klári\Desktop\Szeged HKSZ\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12134" y="2786058"/>
            <a:ext cx="6131866" cy="4071942"/>
          </a:xfrm>
          <a:prstGeom prst="rect">
            <a:avLst/>
          </a:prstGeom>
          <a:noFill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360523" cy="400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pic>
        <p:nvPicPr>
          <p:cNvPr id="16386" name="Picture 2" descr="d:\Users\Klári\Desktop\Szeged HKSZ\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1132" y="2426799"/>
            <a:ext cx="6672868" cy="4431201"/>
          </a:xfrm>
          <a:prstGeom prst="rect">
            <a:avLst/>
          </a:prstGeom>
          <a:noFill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04662"/>
            <a:ext cx="5429256" cy="3605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pic>
        <p:nvPicPr>
          <p:cNvPr id="29700" name="Picture 4" descr="d:\Users\Klári\Desktop\Szeged HKSZ\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63839" y="2817451"/>
            <a:ext cx="5480161" cy="4040549"/>
          </a:xfrm>
          <a:prstGeom prst="rect">
            <a:avLst/>
          </a:prstGeom>
          <a:noFill/>
        </p:spPr>
      </p:pic>
      <p:pic>
        <p:nvPicPr>
          <p:cNvPr id="29701" name="Picture 5" descr="d:\Users\Klári\Desktop\Szeged HKSZ\27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429256" cy="40719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pic>
        <p:nvPicPr>
          <p:cNvPr id="28674" name="Picture 2" descr="d:\Users\Klári\Desktop\Szeged HKSZ\27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01286" y="10787114"/>
            <a:ext cx="14287500" cy="10715626"/>
          </a:xfrm>
          <a:prstGeom prst="rect">
            <a:avLst/>
          </a:prstGeom>
          <a:noFill/>
        </p:spPr>
      </p:pic>
      <p:pic>
        <p:nvPicPr>
          <p:cNvPr id="30722" name="Picture 2" descr="d:\Users\Klári\Desktop\Szeged HKSZ\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28604"/>
            <a:ext cx="8786842" cy="58350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 közösségi emlékezet terei 2019. B.Megyes Klára</a:t>
            </a:r>
            <a:endParaRPr lang="hu-HU"/>
          </a:p>
        </p:txBody>
      </p:sp>
      <p:pic>
        <p:nvPicPr>
          <p:cNvPr id="31746" name="Picture 2" descr="d:\Users\Klári\Desktop\Szeged HKSZ\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508" y="0"/>
            <a:ext cx="908149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</TotalTime>
  <Words>793</Words>
  <Application>Microsoft Office PowerPoint</Application>
  <PresentationFormat>Diavetítés a képernyőre (4:3 oldalarány)</PresentationFormat>
  <Paragraphs>99</Paragraphs>
  <Slides>28</Slides>
  <Notes>0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28</vt:i4>
      </vt:variant>
    </vt:vector>
  </HeadingPairs>
  <TitlesOfParts>
    <vt:vector size="30" baseType="lpstr">
      <vt:lpstr>Office-téma</vt:lpstr>
      <vt:lpstr>Acrobat Document</vt:lpstr>
      <vt:lpstr>Leányfalutól Gödöllőig – 8 év kihagyással</vt:lpstr>
      <vt:lpstr>A visszaemlékezés felépítése</vt:lpstr>
      <vt:lpstr>Pest megyei helyismereti munka</vt:lpstr>
      <vt:lpstr>Leányfalu 1993</vt:lpstr>
      <vt:lpstr>Leányfalu 1993</vt:lpstr>
      <vt:lpstr>Szünet 1994-2002</vt:lpstr>
      <vt:lpstr>Konferenciák 2002-2011.</vt:lpstr>
      <vt:lpstr>Gödöllő 2011. júl.-8. Európaiság és nemzeti, helyi értékek</vt:lpstr>
      <vt:lpstr>Gödöllő - meghívó</vt:lpstr>
      <vt:lpstr>Gödöllő – meghívó 2.</vt:lpstr>
      <vt:lpstr>Gödöllő -  részvevők</vt:lpstr>
      <vt:lpstr>Cikk a szolgalat.com-on</vt:lpstr>
      <vt:lpstr>Gödöllő </vt:lpstr>
      <vt:lpstr>14. dia</vt:lpstr>
      <vt:lpstr>15. dia</vt:lpstr>
      <vt:lpstr>Gödöllő – Kertész Gyula díj – Gerber György</vt:lpstr>
      <vt:lpstr>17. dia</vt:lpstr>
      <vt:lpstr>18. dia</vt:lpstr>
      <vt:lpstr>19. dia</vt:lpstr>
      <vt:lpstr>20. dia</vt:lpstr>
      <vt:lpstr>21. dia</vt:lpstr>
      <vt:lpstr>22. dia</vt:lpstr>
      <vt:lpstr>23. dia</vt:lpstr>
      <vt:lpstr>24. dia</vt:lpstr>
      <vt:lpstr>25. dia</vt:lpstr>
      <vt:lpstr>26. dia</vt:lpstr>
      <vt:lpstr>27. dia</vt:lpstr>
      <vt:lpstr>28. dia</vt:lpstr>
    </vt:vector>
  </TitlesOfParts>
  <Company>WXPEE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Leányfalutól Gödöllőig – 8 év kihagyással</dc:title>
  <dc:creator>Klári</dc:creator>
  <cp:lastModifiedBy>Bazsóné Megyes Klára</cp:lastModifiedBy>
  <cp:revision>53</cp:revision>
  <dcterms:created xsi:type="dcterms:W3CDTF">2019-07-27T15:19:40Z</dcterms:created>
  <dcterms:modified xsi:type="dcterms:W3CDTF">2021-03-31T15:27:22Z</dcterms:modified>
</cp:coreProperties>
</file>