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  <p:sldId id="260" r:id="rId6"/>
    <p:sldId id="273" r:id="rId7"/>
    <p:sldId id="261" r:id="rId8"/>
    <p:sldId id="274" r:id="rId9"/>
    <p:sldId id="275" r:id="rId10"/>
    <p:sldId id="276" r:id="rId11"/>
    <p:sldId id="277" r:id="rId12"/>
    <p:sldId id="272" r:id="rId13"/>
  </p:sldIdLst>
  <p:sldSz cx="18288000" cy="10287000"/>
  <p:notesSz cx="6858000" cy="9144000"/>
  <p:embeddedFontLst>
    <p:embeddedFont>
      <p:font typeface="Aileron Heavy" panose="020B0604020202020204" charset="-18"/>
      <p:regular r:id="rId14"/>
    </p:embeddedFon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Open Sans" panose="020B0604020202020204" charset="0"/>
      <p:regular r:id="rId19"/>
      <p:bold r:id="rId20"/>
      <p:italic r:id="rId21"/>
      <p:boldItalic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B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D6F15FA-5CDB-45E1-8B25-CB7D237C59E1}" v="1396" dt="2025-07-06T08:20:30.01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474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5.fntdata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font" Target="fonts/font8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4.fntdata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font" Target="fonts/font2.fntdata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font" Target="fonts/font6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image" Target="../media/image13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g"/><Relationship Id="rId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image" Target="../media/image21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F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76250" y="0"/>
            <a:ext cx="4863505" cy="10287000"/>
            <a:chOff x="0" y="0"/>
            <a:chExt cx="753484" cy="1593725"/>
          </a:xfrm>
        </p:grpSpPr>
        <p:sp>
          <p:nvSpPr>
            <p:cNvPr id="3" name="Freeform 3"/>
            <p:cNvSpPr/>
            <p:nvPr/>
          </p:nvSpPr>
          <p:spPr>
            <a:xfrm rot="295908">
              <a:off x="-67111" y="-29438"/>
              <a:ext cx="887707" cy="1652602"/>
            </a:xfrm>
            <a:custGeom>
              <a:avLst/>
              <a:gdLst/>
              <a:ahLst/>
              <a:cxnLst/>
              <a:rect l="l" t="t" r="r" b="b"/>
              <a:pathLst>
                <a:path w="887707" h="1652602">
                  <a:moveTo>
                    <a:pt x="0" y="64777"/>
                  </a:moveTo>
                  <a:lnTo>
                    <a:pt x="750694" y="0"/>
                  </a:lnTo>
                  <a:lnTo>
                    <a:pt x="887707" y="1587825"/>
                  </a:lnTo>
                  <a:lnTo>
                    <a:pt x="137012" y="1652602"/>
                  </a:lnTo>
                  <a:close/>
                </a:path>
              </a:pathLst>
            </a:custGeom>
            <a:blipFill>
              <a:blip r:embed="rId2"/>
              <a:stretch>
                <a:fillRect l="-353865" t="-17010" r="-40934" b="-5250"/>
              </a:stretch>
            </a:blipFill>
          </p:spPr>
          <p:txBody>
            <a:bodyPr/>
            <a:lstStyle/>
            <a:p>
              <a:endParaRPr lang="hu-HU"/>
            </a:p>
          </p:txBody>
        </p:sp>
      </p:grpSp>
      <p:sp>
        <p:nvSpPr>
          <p:cNvPr id="4" name="AutoShape 4"/>
          <p:cNvSpPr/>
          <p:nvPr/>
        </p:nvSpPr>
        <p:spPr>
          <a:xfrm>
            <a:off x="14146694" y="1593284"/>
            <a:ext cx="5853904" cy="15631"/>
          </a:xfrm>
          <a:prstGeom prst="line">
            <a:avLst/>
          </a:prstGeom>
          <a:ln w="38100" cap="flat">
            <a:solidFill>
              <a:srgbClr val="DC005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hu-HU"/>
          </a:p>
        </p:txBody>
      </p:sp>
      <p:sp>
        <p:nvSpPr>
          <p:cNvPr id="5" name="Freeform 5"/>
          <p:cNvSpPr/>
          <p:nvPr/>
        </p:nvSpPr>
        <p:spPr>
          <a:xfrm>
            <a:off x="12101584" y="1398166"/>
            <a:ext cx="1850797" cy="275937"/>
          </a:xfrm>
          <a:custGeom>
            <a:avLst/>
            <a:gdLst/>
            <a:ahLst/>
            <a:cxnLst/>
            <a:rect l="l" t="t" r="r" b="b"/>
            <a:pathLst>
              <a:path w="1850797" h="275937">
                <a:moveTo>
                  <a:pt x="0" y="0"/>
                </a:moveTo>
                <a:lnTo>
                  <a:pt x="1850797" y="0"/>
                </a:lnTo>
                <a:lnTo>
                  <a:pt x="1850797" y="275937"/>
                </a:lnTo>
                <a:lnTo>
                  <a:pt x="0" y="27593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sp>
        <p:nvSpPr>
          <p:cNvPr id="6" name="Freeform 6"/>
          <p:cNvSpPr/>
          <p:nvPr/>
        </p:nvSpPr>
        <p:spPr>
          <a:xfrm>
            <a:off x="7207918" y="2090668"/>
            <a:ext cx="8329988" cy="4031372"/>
          </a:xfrm>
          <a:custGeom>
            <a:avLst/>
            <a:gdLst/>
            <a:ahLst/>
            <a:cxnLst/>
            <a:rect l="l" t="t" r="r" b="b"/>
            <a:pathLst>
              <a:path w="12732936" h="5766959">
                <a:moveTo>
                  <a:pt x="0" y="0"/>
                </a:moveTo>
                <a:lnTo>
                  <a:pt x="12732936" y="0"/>
                </a:lnTo>
                <a:lnTo>
                  <a:pt x="12732936" y="5766959"/>
                </a:lnTo>
                <a:lnTo>
                  <a:pt x="0" y="576695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sp>
        <p:nvSpPr>
          <p:cNvPr id="7" name="Freeform 7"/>
          <p:cNvSpPr/>
          <p:nvPr/>
        </p:nvSpPr>
        <p:spPr>
          <a:xfrm rot="5400000">
            <a:off x="149585" y="2291195"/>
            <a:ext cx="10287000" cy="5704609"/>
          </a:xfrm>
          <a:custGeom>
            <a:avLst/>
            <a:gdLst/>
            <a:ahLst/>
            <a:cxnLst/>
            <a:rect l="l" t="t" r="r" b="b"/>
            <a:pathLst>
              <a:path w="10287000" h="5704609">
                <a:moveTo>
                  <a:pt x="0" y="0"/>
                </a:moveTo>
                <a:lnTo>
                  <a:pt x="10287000" y="0"/>
                </a:lnTo>
                <a:lnTo>
                  <a:pt x="10287000" y="5704610"/>
                </a:lnTo>
                <a:lnTo>
                  <a:pt x="0" y="570461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sp>
        <p:nvSpPr>
          <p:cNvPr id="8" name="TextBox 8"/>
          <p:cNvSpPr txBox="1"/>
          <p:nvPr/>
        </p:nvSpPr>
        <p:spPr>
          <a:xfrm>
            <a:off x="6879978" y="6434692"/>
            <a:ext cx="9787332" cy="29949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80"/>
              </a:lnSpc>
            </a:pPr>
            <a:r>
              <a:rPr lang="hu-HU" sz="4400" dirty="0">
                <a:solidFill>
                  <a:srgbClr val="322A2A"/>
                </a:solidFill>
                <a:latin typeface="+mj-lt"/>
                <a:ea typeface="Aileron Heavy"/>
                <a:cs typeface="Aileron Heavy"/>
                <a:sym typeface="Aileron Heavy"/>
              </a:rPr>
              <a:t>Hargitai-Lőrincz Andrea</a:t>
            </a:r>
          </a:p>
          <a:p>
            <a:pPr algn="ctr">
              <a:lnSpc>
                <a:spcPts val="4680"/>
              </a:lnSpc>
            </a:pPr>
            <a:r>
              <a:rPr lang="hu-HU" sz="3900" dirty="0">
                <a:solidFill>
                  <a:srgbClr val="322A2A"/>
                </a:solidFill>
                <a:latin typeface="+mj-lt"/>
                <a:ea typeface="Aileron Heavy"/>
                <a:cs typeface="Aileron Heavy"/>
                <a:sym typeface="Aileron Heavy"/>
              </a:rPr>
              <a:t>(BGE KKK Könyvtára, Mare Temporis Alapítvány) </a:t>
            </a:r>
          </a:p>
          <a:p>
            <a:pPr algn="ctr">
              <a:lnSpc>
                <a:spcPts val="4680"/>
              </a:lnSpc>
            </a:pPr>
            <a:r>
              <a:rPr lang="en-US" sz="3900" b="1" dirty="0" err="1">
                <a:solidFill>
                  <a:srgbClr val="322A2A"/>
                </a:solidFill>
                <a:latin typeface="+mj-lt"/>
                <a:ea typeface="Aileron Heavy"/>
                <a:cs typeface="Aileron Heavy"/>
                <a:sym typeface="Aileron Heavy"/>
              </a:rPr>
              <a:t>Történelem</a:t>
            </a:r>
            <a:r>
              <a:rPr lang="en-US" sz="3900" b="1" dirty="0">
                <a:solidFill>
                  <a:srgbClr val="322A2A"/>
                </a:solidFill>
                <a:latin typeface="+mj-lt"/>
                <a:ea typeface="Aileron Heavy"/>
                <a:cs typeface="Aileron Heavy"/>
                <a:sym typeface="Aileron Heavy"/>
              </a:rPr>
              <a:t> – könyvtár – </a:t>
            </a:r>
            <a:r>
              <a:rPr lang="en-US" sz="3900" b="1" dirty="0" err="1">
                <a:solidFill>
                  <a:srgbClr val="322A2A"/>
                </a:solidFill>
                <a:latin typeface="+mj-lt"/>
                <a:ea typeface="Aileron Heavy"/>
                <a:cs typeface="Aileron Heavy"/>
                <a:sym typeface="Aileron Heavy"/>
              </a:rPr>
              <a:t>tudomány</a:t>
            </a:r>
            <a:r>
              <a:rPr lang="en-US" sz="3900" b="1" dirty="0">
                <a:solidFill>
                  <a:srgbClr val="322A2A"/>
                </a:solidFill>
                <a:latin typeface="+mj-lt"/>
                <a:ea typeface="Aileron Heavy"/>
                <a:cs typeface="Aileron Heavy"/>
                <a:sym typeface="Aileron Heavy"/>
              </a:rPr>
              <a:t>, </a:t>
            </a:r>
            <a:br>
              <a:rPr lang="hu-HU" sz="3900" b="1" dirty="0">
                <a:solidFill>
                  <a:srgbClr val="322A2A"/>
                </a:solidFill>
                <a:latin typeface="+mj-lt"/>
                <a:ea typeface="Aileron Heavy"/>
                <a:cs typeface="Aileron Heavy"/>
                <a:sym typeface="Aileron Heavy"/>
              </a:rPr>
            </a:br>
            <a:r>
              <a:rPr lang="en-US" sz="3900" b="1" dirty="0" err="1">
                <a:solidFill>
                  <a:srgbClr val="322A2A"/>
                </a:solidFill>
                <a:latin typeface="+mj-lt"/>
                <a:ea typeface="Aileron Heavy"/>
                <a:cs typeface="Aileron Heavy"/>
                <a:sym typeface="Aileron Heavy"/>
              </a:rPr>
              <a:t>avagy</a:t>
            </a:r>
            <a:r>
              <a:rPr lang="en-US" sz="3900" b="1" dirty="0">
                <a:solidFill>
                  <a:srgbClr val="322A2A"/>
                </a:solidFill>
                <a:latin typeface="+mj-lt"/>
                <a:ea typeface="Aileron Heavy"/>
                <a:cs typeface="Aileron Heavy"/>
                <a:sym typeface="Aileron Heavy"/>
              </a:rPr>
              <a:t> </a:t>
            </a:r>
            <a:r>
              <a:rPr lang="en-US" sz="3900" b="1" dirty="0" err="1">
                <a:solidFill>
                  <a:srgbClr val="322A2A"/>
                </a:solidFill>
                <a:latin typeface="+mj-lt"/>
                <a:ea typeface="Aileron Heavy"/>
                <a:cs typeface="Aileron Heavy"/>
                <a:sym typeface="Aileron Heavy"/>
              </a:rPr>
              <a:t>mit</a:t>
            </a:r>
            <a:r>
              <a:rPr lang="en-US" sz="3900" b="1" dirty="0">
                <a:solidFill>
                  <a:srgbClr val="322A2A"/>
                </a:solidFill>
                <a:latin typeface="+mj-lt"/>
                <a:ea typeface="Aileron Heavy"/>
                <a:cs typeface="Aileron Heavy"/>
                <a:sym typeface="Aileron Heavy"/>
              </a:rPr>
              <a:t> </a:t>
            </a:r>
            <a:r>
              <a:rPr lang="en-US" sz="3900" b="1" dirty="0" err="1">
                <a:solidFill>
                  <a:srgbClr val="322A2A"/>
                </a:solidFill>
                <a:latin typeface="+mj-lt"/>
                <a:ea typeface="Aileron Heavy"/>
                <a:cs typeface="Aileron Heavy"/>
                <a:sym typeface="Aileron Heavy"/>
              </a:rPr>
              <a:t>keres</a:t>
            </a:r>
            <a:r>
              <a:rPr lang="en-US" sz="3900" b="1" dirty="0">
                <a:solidFill>
                  <a:srgbClr val="322A2A"/>
                </a:solidFill>
                <a:latin typeface="+mj-lt"/>
                <a:ea typeface="Aileron Heavy"/>
                <a:cs typeface="Aileron Heavy"/>
                <a:sym typeface="Aileron Heavy"/>
              </a:rPr>
              <a:t> a </a:t>
            </a:r>
            <a:r>
              <a:rPr lang="en-US" sz="3900" b="1" dirty="0" err="1">
                <a:solidFill>
                  <a:srgbClr val="322A2A"/>
                </a:solidFill>
                <a:latin typeface="+mj-lt"/>
                <a:ea typeface="Aileron Heavy"/>
                <a:cs typeface="Aileron Heavy"/>
                <a:sym typeface="Aileron Heavy"/>
              </a:rPr>
              <a:t>könyvtárban</a:t>
            </a:r>
            <a:r>
              <a:rPr lang="en-US" sz="3900" b="1" dirty="0">
                <a:solidFill>
                  <a:srgbClr val="322A2A"/>
                </a:solidFill>
                <a:latin typeface="+mj-lt"/>
                <a:ea typeface="Aileron Heavy"/>
                <a:cs typeface="Aileron Heavy"/>
                <a:sym typeface="Aileron Heavy"/>
              </a:rPr>
              <a:t> </a:t>
            </a:r>
            <a:br>
              <a:rPr lang="hu-HU" sz="3900" b="1" dirty="0">
                <a:solidFill>
                  <a:srgbClr val="322A2A"/>
                </a:solidFill>
                <a:latin typeface="+mj-lt"/>
                <a:ea typeface="Aileron Heavy"/>
                <a:cs typeface="Aileron Heavy"/>
                <a:sym typeface="Aileron Heavy"/>
              </a:rPr>
            </a:br>
            <a:r>
              <a:rPr lang="en-US" sz="3900" b="1" dirty="0" err="1">
                <a:solidFill>
                  <a:srgbClr val="322A2A"/>
                </a:solidFill>
                <a:latin typeface="+mj-lt"/>
                <a:ea typeface="Aileron Heavy"/>
                <a:cs typeface="Aileron Heavy"/>
                <a:sym typeface="Aileron Heavy"/>
              </a:rPr>
              <a:t>egy</a:t>
            </a:r>
            <a:r>
              <a:rPr lang="en-US" sz="3900" b="1" dirty="0">
                <a:solidFill>
                  <a:srgbClr val="322A2A"/>
                </a:solidFill>
                <a:latin typeface="+mj-lt"/>
                <a:ea typeface="Aileron Heavy"/>
                <a:cs typeface="Aileron Heavy"/>
                <a:sym typeface="Aileron Heavy"/>
              </a:rPr>
              <a:t> </a:t>
            </a:r>
            <a:r>
              <a:rPr lang="en-US" sz="3900" b="1" dirty="0" err="1">
                <a:solidFill>
                  <a:srgbClr val="322A2A"/>
                </a:solidFill>
                <a:latin typeface="+mj-lt"/>
                <a:ea typeface="Aileron Heavy"/>
                <a:cs typeface="Aileron Heavy"/>
                <a:sym typeface="Aileron Heavy"/>
              </a:rPr>
              <a:t>reformkori</a:t>
            </a:r>
            <a:r>
              <a:rPr lang="en-US" sz="3900" b="1" dirty="0">
                <a:solidFill>
                  <a:srgbClr val="322A2A"/>
                </a:solidFill>
                <a:latin typeface="+mj-lt"/>
                <a:ea typeface="Aileron Heavy"/>
                <a:cs typeface="Aileron Heavy"/>
                <a:sym typeface="Aileron Heavy"/>
              </a:rPr>
              <a:t> </a:t>
            </a:r>
            <a:r>
              <a:rPr lang="en-US" sz="3900" b="1" dirty="0" err="1">
                <a:solidFill>
                  <a:srgbClr val="322A2A"/>
                </a:solidFill>
                <a:latin typeface="+mj-lt"/>
                <a:ea typeface="Aileron Heavy"/>
                <a:cs typeface="Aileron Heavy"/>
                <a:sym typeface="Aileron Heavy"/>
              </a:rPr>
              <a:t>nemzetőr</a:t>
            </a:r>
            <a:r>
              <a:rPr lang="en-US" sz="3900" b="1" dirty="0">
                <a:solidFill>
                  <a:srgbClr val="322A2A"/>
                </a:solidFill>
                <a:latin typeface="+mj-lt"/>
                <a:ea typeface="Aileron Heavy"/>
                <a:cs typeface="Aileron Heavy"/>
                <a:sym typeface="Aileron Heavy"/>
              </a:rPr>
              <a:t> és </a:t>
            </a:r>
            <a:r>
              <a:rPr lang="en-US" sz="3900" b="1" dirty="0" err="1">
                <a:solidFill>
                  <a:srgbClr val="322A2A"/>
                </a:solidFill>
                <a:latin typeface="+mj-lt"/>
                <a:ea typeface="Aileron Heavy"/>
                <a:cs typeface="Aileron Heavy"/>
                <a:sym typeface="Aileron Heavy"/>
              </a:rPr>
              <a:t>az</a:t>
            </a:r>
            <a:r>
              <a:rPr lang="en-US" sz="3900" b="1" dirty="0">
                <a:solidFill>
                  <a:srgbClr val="322A2A"/>
                </a:solidFill>
                <a:latin typeface="+mj-lt"/>
                <a:ea typeface="Aileron Heavy"/>
                <a:cs typeface="Aileron Heavy"/>
                <a:sym typeface="Aileron Heavy"/>
              </a:rPr>
              <a:t> ő </a:t>
            </a:r>
            <a:r>
              <a:rPr lang="en-US" sz="3900" b="1" dirty="0" err="1">
                <a:solidFill>
                  <a:srgbClr val="322A2A"/>
                </a:solidFill>
                <a:latin typeface="+mj-lt"/>
                <a:ea typeface="Aileron Heavy"/>
                <a:cs typeface="Aileron Heavy"/>
                <a:sym typeface="Aileron Heavy"/>
              </a:rPr>
              <a:t>kardja</a:t>
            </a:r>
            <a:endParaRPr lang="en-US" sz="3900" b="1" dirty="0">
              <a:solidFill>
                <a:srgbClr val="322A2A"/>
              </a:solidFill>
              <a:latin typeface="+mj-lt"/>
              <a:ea typeface="Aileron Heavy"/>
              <a:cs typeface="Aileron Heavy"/>
              <a:sym typeface="Aileron Heavy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1553561" y="497515"/>
            <a:ext cx="6252566" cy="8340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348"/>
              </a:lnSpc>
            </a:pPr>
            <a:r>
              <a:rPr lang="en-US" sz="2700" b="1">
                <a:solidFill>
                  <a:srgbClr val="146468"/>
                </a:solidFill>
                <a:latin typeface="Aileron Heavy"/>
                <a:ea typeface="Aileron Heavy"/>
                <a:cs typeface="Aileron Heavy"/>
                <a:sym typeface="Aileron Heavy"/>
              </a:rPr>
              <a:t>Magyar Könyvtárosok Egyesülete</a:t>
            </a:r>
          </a:p>
          <a:p>
            <a:pPr algn="r">
              <a:lnSpc>
                <a:spcPts val="3348"/>
              </a:lnSpc>
            </a:pPr>
            <a:r>
              <a:rPr lang="en-US" sz="2700" b="1">
                <a:solidFill>
                  <a:srgbClr val="146468"/>
                </a:solidFill>
                <a:latin typeface="Aileron Heavy"/>
                <a:ea typeface="Aileron Heavy"/>
                <a:cs typeface="Aileron Heavy"/>
                <a:sym typeface="Aileron Heavy"/>
              </a:rPr>
              <a:t>56. Vándorgyűlése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F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 flipV="1">
            <a:off x="10059899" y="2291195"/>
            <a:ext cx="10287000" cy="5704609"/>
          </a:xfrm>
          <a:custGeom>
            <a:avLst/>
            <a:gdLst/>
            <a:ahLst/>
            <a:cxnLst/>
            <a:rect l="l" t="t" r="r" b="b"/>
            <a:pathLst>
              <a:path w="10287000" h="5704609">
                <a:moveTo>
                  <a:pt x="0" y="5704610"/>
                </a:moveTo>
                <a:lnTo>
                  <a:pt x="10287000" y="5704610"/>
                </a:lnTo>
                <a:lnTo>
                  <a:pt x="10287000" y="0"/>
                </a:lnTo>
                <a:lnTo>
                  <a:pt x="0" y="0"/>
                </a:lnTo>
                <a:lnTo>
                  <a:pt x="0" y="570461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sp>
        <p:nvSpPr>
          <p:cNvPr id="3" name="Freeform 3"/>
          <p:cNvSpPr/>
          <p:nvPr/>
        </p:nvSpPr>
        <p:spPr>
          <a:xfrm>
            <a:off x="13089498" y="657649"/>
            <a:ext cx="4966205" cy="2249277"/>
          </a:xfrm>
          <a:custGeom>
            <a:avLst/>
            <a:gdLst/>
            <a:ahLst/>
            <a:cxnLst/>
            <a:rect l="l" t="t" r="r" b="b"/>
            <a:pathLst>
              <a:path w="4966205" h="2249277">
                <a:moveTo>
                  <a:pt x="0" y="0"/>
                </a:moveTo>
                <a:lnTo>
                  <a:pt x="4966206" y="0"/>
                </a:lnTo>
                <a:lnTo>
                  <a:pt x="4966206" y="2249277"/>
                </a:lnTo>
                <a:lnTo>
                  <a:pt x="0" y="224927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BED848EB-4724-FC52-5DB1-C46A40DA035E}"/>
              </a:ext>
            </a:extLst>
          </p:cNvPr>
          <p:cNvSpPr txBox="1"/>
          <p:nvPr/>
        </p:nvSpPr>
        <p:spPr>
          <a:xfrm>
            <a:off x="514473" y="9761806"/>
            <a:ext cx="2980616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hu-HU" sz="1600">
                <a:solidFill>
                  <a:schemeClr val="bg1">
                    <a:lumMod val="65000"/>
                  </a:schemeClr>
                </a:solidFill>
                <a:latin typeface="Open Sans"/>
                <a:ea typeface="Calibri"/>
                <a:cs typeface="Calibri"/>
              </a:rPr>
              <a:t>MKE Vándorgyűlés 2025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4B41FC02-315F-4CAF-D9BD-2E3E166816AC}"/>
              </a:ext>
            </a:extLst>
          </p:cNvPr>
          <p:cNvSpPr txBox="1"/>
          <p:nvPr/>
        </p:nvSpPr>
        <p:spPr>
          <a:xfrm>
            <a:off x="17511554" y="9761805"/>
            <a:ext cx="546700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hu-HU" sz="1600" dirty="0">
                <a:solidFill>
                  <a:schemeClr val="bg1">
                    <a:lumMod val="65000"/>
                  </a:schemeClr>
                </a:solidFill>
                <a:ea typeface="Calibri"/>
                <a:cs typeface="Calibri"/>
              </a:rPr>
              <a:t> 2</a:t>
            </a:r>
            <a:endParaRPr lang="hu-HU" sz="1600" dirty="0">
              <a:solidFill>
                <a:schemeClr val="bg1">
                  <a:lumMod val="65000"/>
                </a:schemeClr>
              </a:solidFill>
              <a:latin typeface="Open Sans"/>
              <a:ea typeface="Calibri"/>
              <a:cs typeface="Calibri"/>
            </a:endParaRPr>
          </a:p>
        </p:txBody>
      </p:sp>
      <p:cxnSp>
        <p:nvCxnSpPr>
          <p:cNvPr id="6" name="Egyenes összekötő nyíllal 5">
            <a:extLst>
              <a:ext uri="{FF2B5EF4-FFF2-40B4-BE49-F238E27FC236}">
                <a16:creationId xmlns:a16="http://schemas.microsoft.com/office/drawing/2014/main" id="{C678890A-DB80-9BBE-EFDC-EA20BB6D2C78}"/>
              </a:ext>
            </a:extLst>
          </p:cNvPr>
          <p:cNvCxnSpPr/>
          <p:nvPr/>
        </p:nvCxnSpPr>
        <p:spPr>
          <a:xfrm>
            <a:off x="4756" y="9641473"/>
            <a:ext cx="3486079" cy="1188"/>
          </a:xfrm>
          <a:prstGeom prst="straightConnector1">
            <a:avLst/>
          </a:prstGeom>
          <a:ln>
            <a:solidFill>
              <a:srgbClr val="005B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8">
            <a:extLst>
              <a:ext uri="{FF2B5EF4-FFF2-40B4-BE49-F238E27FC236}">
                <a16:creationId xmlns:a16="http://schemas.microsoft.com/office/drawing/2014/main" id="{21A6C43F-B0AF-0EB6-FD5C-2B72E3A1592B}"/>
              </a:ext>
            </a:extLst>
          </p:cNvPr>
          <p:cNvSpPr txBox="1"/>
          <p:nvPr/>
        </p:nvSpPr>
        <p:spPr>
          <a:xfrm>
            <a:off x="229746" y="1989210"/>
            <a:ext cx="14188554" cy="78168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indent="-571500">
              <a:lnSpc>
                <a:spcPts val="4680"/>
              </a:lnSpc>
              <a:buFont typeface="Wingdings" panose="05000000000000000000" pitchFamily="2" charset="2"/>
              <a:buChar char="Ø"/>
            </a:pPr>
            <a:r>
              <a:rPr lang="hu-HU" sz="3900" dirty="0">
                <a:solidFill>
                  <a:srgbClr val="322A2A"/>
                </a:solidFill>
                <a:latin typeface="+mj-lt"/>
                <a:ea typeface="Aileron Heavy"/>
                <a:cs typeface="Aileron Heavy"/>
                <a:sym typeface="Aileron Heavy"/>
              </a:rPr>
              <a:t>Mit jelent a könyvtár, a tudomány, a történelem? </a:t>
            </a:r>
            <a:br>
              <a:rPr lang="hu-HU" sz="3900" dirty="0">
                <a:solidFill>
                  <a:srgbClr val="322A2A"/>
                </a:solidFill>
                <a:latin typeface="+mj-lt"/>
                <a:ea typeface="Aileron Heavy"/>
                <a:cs typeface="Aileron Heavy"/>
                <a:sym typeface="Aileron Heavy"/>
              </a:rPr>
            </a:br>
            <a:r>
              <a:rPr lang="hu-HU" sz="3900" dirty="0">
                <a:solidFill>
                  <a:srgbClr val="322A2A"/>
                </a:solidFill>
                <a:latin typeface="+mj-lt"/>
                <a:ea typeface="Aileron Heavy"/>
                <a:cs typeface="Aileron Heavy"/>
                <a:sym typeface="Aileron Heavy"/>
              </a:rPr>
              <a:t>A könyvtárosoknak ezek evidenciák. </a:t>
            </a:r>
          </a:p>
          <a:p>
            <a:pPr>
              <a:lnSpc>
                <a:spcPts val="4680"/>
              </a:lnSpc>
            </a:pPr>
            <a:endParaRPr lang="hu-HU" sz="3900" dirty="0">
              <a:solidFill>
                <a:srgbClr val="322A2A"/>
              </a:solidFill>
              <a:latin typeface="+mj-lt"/>
              <a:ea typeface="Aileron Heavy"/>
              <a:cs typeface="Aileron Heavy"/>
              <a:sym typeface="Aileron Heavy"/>
            </a:endParaRPr>
          </a:p>
          <a:p>
            <a:pPr marL="571500" indent="-571500">
              <a:lnSpc>
                <a:spcPts val="4680"/>
              </a:lnSpc>
              <a:buFont typeface="Wingdings" panose="05000000000000000000" pitchFamily="2" charset="2"/>
              <a:buChar char="Ø"/>
            </a:pPr>
            <a:r>
              <a:rPr lang="hu-HU" sz="3900" dirty="0">
                <a:solidFill>
                  <a:srgbClr val="322A2A"/>
                </a:solidFill>
                <a:latin typeface="+mj-lt"/>
                <a:ea typeface="Aileron Heavy"/>
                <a:cs typeface="Aileron Heavy"/>
                <a:sym typeface="Aileron Heavy"/>
              </a:rPr>
              <a:t>De mi az az élő történelem vagy újrajátszás (élő interpretáció)? </a:t>
            </a:r>
          </a:p>
          <a:p>
            <a:pPr>
              <a:lnSpc>
                <a:spcPts val="4680"/>
              </a:lnSpc>
            </a:pPr>
            <a:endParaRPr lang="hu-HU" sz="3900" dirty="0">
              <a:solidFill>
                <a:srgbClr val="322A2A"/>
              </a:solidFill>
              <a:latin typeface="+mj-lt"/>
              <a:ea typeface="Aileron Heavy"/>
              <a:cs typeface="Aileron Heavy"/>
              <a:sym typeface="Aileron Heavy"/>
            </a:endParaRPr>
          </a:p>
          <a:p>
            <a:pPr>
              <a:lnSpc>
                <a:spcPts val="4680"/>
              </a:lnSpc>
            </a:pPr>
            <a:r>
              <a:rPr lang="hu-HU" sz="3900" dirty="0">
                <a:solidFill>
                  <a:srgbClr val="322A2A"/>
                </a:solidFill>
                <a:latin typeface="+mj-lt"/>
                <a:ea typeface="Aileron Heavy"/>
                <a:cs typeface="Aileron Heavy"/>
                <a:sym typeface="Aileron Heavy"/>
              </a:rPr>
              <a:t>Definíció: az interpretáció egy kommunikációs folyamat, amely során a látogatók számára feltárásra és bemutatásra kerül egy természeti érték vagy kulturális örökségi terület tartalma és jelentősége, mindez eszközök, tárgyak, tájak és helyek segítségével (</a:t>
            </a:r>
            <a:r>
              <a:rPr lang="hu-HU" sz="3900" dirty="0" err="1">
                <a:solidFill>
                  <a:srgbClr val="322A2A"/>
                </a:solidFill>
                <a:latin typeface="+mj-lt"/>
                <a:ea typeface="Aileron Heavy"/>
                <a:cs typeface="Aileron Heavy"/>
                <a:sym typeface="Aileron Heavy"/>
              </a:rPr>
              <a:t>Putzkó</a:t>
            </a:r>
            <a:r>
              <a:rPr lang="hu-HU" sz="3900" dirty="0">
                <a:solidFill>
                  <a:srgbClr val="322A2A"/>
                </a:solidFill>
                <a:latin typeface="+mj-lt"/>
                <a:ea typeface="Aileron Heavy"/>
                <a:cs typeface="Aileron Heavy"/>
                <a:sym typeface="Aileron Heavy"/>
              </a:rPr>
              <a:t> – Rácz, 2000).</a:t>
            </a:r>
          </a:p>
          <a:p>
            <a:pPr>
              <a:lnSpc>
                <a:spcPts val="4680"/>
              </a:lnSpc>
            </a:pPr>
            <a:endParaRPr lang="hu-HU" sz="3900" dirty="0">
              <a:solidFill>
                <a:srgbClr val="322A2A"/>
              </a:solidFill>
              <a:latin typeface="+mj-lt"/>
              <a:ea typeface="Aileron Heavy"/>
              <a:cs typeface="Aileron Heavy"/>
              <a:sym typeface="Aileron Heavy"/>
            </a:endParaRPr>
          </a:p>
          <a:p>
            <a:pPr>
              <a:lnSpc>
                <a:spcPts val="4680"/>
              </a:lnSpc>
            </a:pPr>
            <a:r>
              <a:rPr lang="hu-HU" sz="3900" dirty="0">
                <a:solidFill>
                  <a:srgbClr val="322A2A"/>
                </a:solidFill>
                <a:latin typeface="+mj-lt"/>
                <a:ea typeface="Aileron Heavy"/>
                <a:cs typeface="Aileron Heavy"/>
                <a:sym typeface="Aileron Heavy"/>
              </a:rPr>
              <a:t>Vagyis egy turisztikai és egyben múzeumpedagógiai módszer, ami a legtöbb esetben a szórakoztatva tanulást alkalmazza egy többirányú kommunikációs folyamat segítségével. </a:t>
            </a:r>
            <a:endParaRPr lang="en-US" sz="3900" dirty="0">
              <a:solidFill>
                <a:srgbClr val="322A2A"/>
              </a:solidFill>
              <a:latin typeface="+mj-lt"/>
              <a:ea typeface="Aileron Heavy"/>
              <a:cs typeface="Aileron Heavy"/>
              <a:sym typeface="Aileron Heavy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E88F36D6-7634-21FF-8B1A-442E48C5CFB0}"/>
              </a:ext>
            </a:extLst>
          </p:cNvPr>
          <p:cNvSpPr txBox="1"/>
          <p:nvPr/>
        </p:nvSpPr>
        <p:spPr>
          <a:xfrm>
            <a:off x="691561" y="946187"/>
            <a:ext cx="9787332" cy="6348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80"/>
              </a:lnSpc>
            </a:pPr>
            <a:r>
              <a:rPr lang="hu-HU" sz="5400" b="1" dirty="0">
                <a:solidFill>
                  <a:srgbClr val="322A2A"/>
                </a:solidFill>
                <a:latin typeface="+mj-lt"/>
                <a:ea typeface="Aileron Heavy"/>
                <a:cs typeface="Aileron Heavy"/>
                <a:sym typeface="Aileron Heavy"/>
              </a:rPr>
              <a:t>Mi micsoda? </a:t>
            </a:r>
            <a:endParaRPr lang="en-US" sz="5400" b="1" dirty="0">
              <a:solidFill>
                <a:srgbClr val="322A2A"/>
              </a:solidFill>
              <a:latin typeface="+mj-lt"/>
              <a:ea typeface="Aileron Heavy"/>
              <a:cs typeface="Aileron Heavy"/>
              <a:sym typeface="Aileron Heavy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F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4291D71-F03C-4229-D2FF-7CED0F41D2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4897E1E-4AC9-ED0A-3279-2ECB71509554}"/>
              </a:ext>
            </a:extLst>
          </p:cNvPr>
          <p:cNvSpPr/>
          <p:nvPr/>
        </p:nvSpPr>
        <p:spPr>
          <a:xfrm rot="5400000" flipV="1">
            <a:off x="10059899" y="2291195"/>
            <a:ext cx="10287000" cy="5704609"/>
          </a:xfrm>
          <a:custGeom>
            <a:avLst/>
            <a:gdLst/>
            <a:ahLst/>
            <a:cxnLst/>
            <a:rect l="l" t="t" r="r" b="b"/>
            <a:pathLst>
              <a:path w="10287000" h="5704609">
                <a:moveTo>
                  <a:pt x="0" y="5704610"/>
                </a:moveTo>
                <a:lnTo>
                  <a:pt x="10287000" y="5704610"/>
                </a:lnTo>
                <a:lnTo>
                  <a:pt x="10287000" y="0"/>
                </a:lnTo>
                <a:lnTo>
                  <a:pt x="0" y="0"/>
                </a:lnTo>
                <a:lnTo>
                  <a:pt x="0" y="570461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DBBFBBC0-4751-89D6-2AF3-9E42C3E00C71}"/>
              </a:ext>
            </a:extLst>
          </p:cNvPr>
          <p:cNvSpPr txBox="1"/>
          <p:nvPr/>
        </p:nvSpPr>
        <p:spPr>
          <a:xfrm>
            <a:off x="514473" y="9761806"/>
            <a:ext cx="2980616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hu-HU" sz="1600">
                <a:solidFill>
                  <a:schemeClr val="bg1">
                    <a:lumMod val="65000"/>
                  </a:schemeClr>
                </a:solidFill>
                <a:latin typeface="Open Sans"/>
                <a:ea typeface="Calibri"/>
                <a:cs typeface="Calibri"/>
              </a:rPr>
              <a:t>MKE Vándorgyűlés 2025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28546831-5973-2A1C-571A-9D2D8A060FFF}"/>
              </a:ext>
            </a:extLst>
          </p:cNvPr>
          <p:cNvSpPr txBox="1"/>
          <p:nvPr/>
        </p:nvSpPr>
        <p:spPr>
          <a:xfrm>
            <a:off x="17511554" y="9761805"/>
            <a:ext cx="546700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hu-HU" sz="1600">
                <a:solidFill>
                  <a:schemeClr val="bg1">
                    <a:lumMod val="65000"/>
                  </a:schemeClr>
                </a:solidFill>
                <a:ea typeface="Calibri"/>
                <a:cs typeface="Calibri"/>
              </a:rPr>
              <a:t> </a:t>
            </a:r>
            <a:r>
              <a:rPr lang="hu-HU" sz="1600">
                <a:solidFill>
                  <a:schemeClr val="bg1">
                    <a:lumMod val="65000"/>
                  </a:schemeClr>
                </a:solidFill>
                <a:latin typeface="Open Sans"/>
                <a:ea typeface="Calibri"/>
                <a:cs typeface="Calibri"/>
              </a:rPr>
              <a:t>5</a:t>
            </a:r>
          </a:p>
        </p:txBody>
      </p:sp>
      <p:cxnSp>
        <p:nvCxnSpPr>
          <p:cNvPr id="6" name="Egyenes összekötő nyíllal 5">
            <a:extLst>
              <a:ext uri="{FF2B5EF4-FFF2-40B4-BE49-F238E27FC236}">
                <a16:creationId xmlns:a16="http://schemas.microsoft.com/office/drawing/2014/main" id="{D45BBE1E-A2D3-1590-7699-C6AFDFFAE889}"/>
              </a:ext>
            </a:extLst>
          </p:cNvPr>
          <p:cNvCxnSpPr/>
          <p:nvPr/>
        </p:nvCxnSpPr>
        <p:spPr>
          <a:xfrm>
            <a:off x="4756" y="9641473"/>
            <a:ext cx="3486079" cy="1188"/>
          </a:xfrm>
          <a:prstGeom prst="straightConnector1">
            <a:avLst/>
          </a:prstGeom>
          <a:ln>
            <a:solidFill>
              <a:srgbClr val="005B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8">
            <a:extLst>
              <a:ext uri="{FF2B5EF4-FFF2-40B4-BE49-F238E27FC236}">
                <a16:creationId xmlns:a16="http://schemas.microsoft.com/office/drawing/2014/main" id="{454F6C97-B377-A922-6869-6C93C1C5B034}"/>
              </a:ext>
            </a:extLst>
          </p:cNvPr>
          <p:cNvSpPr txBox="1"/>
          <p:nvPr/>
        </p:nvSpPr>
        <p:spPr>
          <a:xfrm>
            <a:off x="217544" y="1574307"/>
            <a:ext cx="12118796" cy="81807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000"/>
              </a:lnSpc>
            </a:pPr>
            <a:r>
              <a:rPr lang="hu-HU" sz="3000" dirty="0">
                <a:solidFill>
                  <a:srgbClr val="322A2A"/>
                </a:solidFill>
                <a:ea typeface="Aileron Heavy"/>
                <a:cs typeface="Aileron Heavy"/>
                <a:sym typeface="Aileron Heavy"/>
              </a:rPr>
              <a:t>Terminológia: </a:t>
            </a:r>
            <a:br>
              <a:rPr lang="hu-HU" sz="3000" dirty="0">
                <a:solidFill>
                  <a:srgbClr val="322A2A"/>
                </a:solidFill>
                <a:ea typeface="Aileron Heavy"/>
                <a:cs typeface="Aileron Heavy"/>
                <a:sym typeface="Aileron Heavy"/>
              </a:rPr>
            </a:br>
            <a:r>
              <a:rPr lang="hu-HU" sz="3000" dirty="0">
                <a:solidFill>
                  <a:srgbClr val="322A2A"/>
                </a:solidFill>
                <a:ea typeface="Aileron Heavy"/>
                <a:cs typeface="Aileron Heavy"/>
                <a:sym typeface="Aileron Heavy"/>
              </a:rPr>
              <a:t>újrajátszás = re-</a:t>
            </a:r>
            <a:r>
              <a:rPr lang="hu-HU" sz="3000" dirty="0" err="1">
                <a:solidFill>
                  <a:srgbClr val="322A2A"/>
                </a:solidFill>
                <a:ea typeface="Aileron Heavy"/>
                <a:cs typeface="Aileron Heavy"/>
                <a:sym typeface="Aileron Heavy"/>
              </a:rPr>
              <a:t>enactment</a:t>
            </a:r>
            <a:r>
              <a:rPr lang="hu-HU" sz="3000" dirty="0">
                <a:solidFill>
                  <a:srgbClr val="322A2A"/>
                </a:solidFill>
                <a:ea typeface="Aileron Heavy"/>
                <a:cs typeface="Aileron Heavy"/>
                <a:sym typeface="Aileron Heavy"/>
              </a:rPr>
              <a:t>, </a:t>
            </a:r>
            <a:r>
              <a:rPr lang="hu-HU" sz="3000" dirty="0" err="1">
                <a:solidFill>
                  <a:srgbClr val="322A2A"/>
                </a:solidFill>
                <a:ea typeface="Aileron Heavy"/>
                <a:cs typeface="Aileron Heavy"/>
                <a:sym typeface="Aileron Heavy"/>
              </a:rPr>
              <a:t>living</a:t>
            </a:r>
            <a:r>
              <a:rPr lang="hu-HU" sz="3000" dirty="0">
                <a:solidFill>
                  <a:srgbClr val="322A2A"/>
                </a:solidFill>
                <a:ea typeface="Aileron Heavy"/>
                <a:cs typeface="Aileron Heavy"/>
                <a:sym typeface="Aileron Heavy"/>
              </a:rPr>
              <a:t> </a:t>
            </a:r>
            <a:r>
              <a:rPr lang="hu-HU" sz="3000" dirty="0" err="1">
                <a:solidFill>
                  <a:srgbClr val="322A2A"/>
                </a:solidFill>
                <a:ea typeface="Aileron Heavy"/>
                <a:cs typeface="Aileron Heavy"/>
                <a:sym typeface="Aileron Heavy"/>
              </a:rPr>
              <a:t>history</a:t>
            </a:r>
            <a:r>
              <a:rPr lang="hu-HU" sz="3000" dirty="0">
                <a:solidFill>
                  <a:srgbClr val="322A2A"/>
                </a:solidFill>
                <a:ea typeface="Aileron Heavy"/>
                <a:cs typeface="Aileron Heavy"/>
                <a:sym typeface="Aileron Heavy"/>
              </a:rPr>
              <a:t>, </a:t>
            </a:r>
            <a:r>
              <a:rPr lang="hu-HU" sz="3000" dirty="0" err="1">
                <a:solidFill>
                  <a:srgbClr val="322A2A"/>
                </a:solidFill>
                <a:ea typeface="Aileron Heavy"/>
                <a:cs typeface="Aileron Heavy"/>
                <a:sym typeface="Aileron Heavy"/>
              </a:rPr>
              <a:t>living</a:t>
            </a:r>
            <a:r>
              <a:rPr lang="hu-HU" sz="3000" dirty="0">
                <a:solidFill>
                  <a:srgbClr val="322A2A"/>
                </a:solidFill>
                <a:ea typeface="Aileron Heavy"/>
                <a:cs typeface="Aileron Heavy"/>
                <a:sym typeface="Aileron Heavy"/>
              </a:rPr>
              <a:t> </a:t>
            </a:r>
            <a:r>
              <a:rPr lang="hu-HU" sz="3000" dirty="0" err="1">
                <a:solidFill>
                  <a:srgbClr val="322A2A"/>
                </a:solidFill>
                <a:ea typeface="Aileron Heavy"/>
                <a:cs typeface="Aileron Heavy"/>
                <a:sym typeface="Aileron Heavy"/>
              </a:rPr>
              <a:t>museum</a:t>
            </a:r>
            <a:r>
              <a:rPr lang="hu-HU" sz="3000" dirty="0">
                <a:solidFill>
                  <a:srgbClr val="322A2A"/>
                </a:solidFill>
                <a:ea typeface="Aileron Heavy"/>
                <a:cs typeface="Aileron Heavy"/>
                <a:sym typeface="Aileron Heavy"/>
              </a:rPr>
              <a:t>  </a:t>
            </a:r>
          </a:p>
          <a:p>
            <a:pPr>
              <a:lnSpc>
                <a:spcPts val="4000"/>
              </a:lnSpc>
            </a:pPr>
            <a:endParaRPr lang="hu-HU" sz="3000" dirty="0">
              <a:solidFill>
                <a:srgbClr val="322A2A"/>
              </a:solidFill>
              <a:ea typeface="Aileron Heavy"/>
              <a:cs typeface="Aileron Heavy"/>
              <a:sym typeface="Aileron Heavy"/>
            </a:endParaRPr>
          </a:p>
          <a:p>
            <a:pPr>
              <a:lnSpc>
                <a:spcPts val="4000"/>
              </a:lnSpc>
            </a:pPr>
            <a:r>
              <a:rPr lang="hu-HU" sz="3000" dirty="0">
                <a:solidFill>
                  <a:srgbClr val="322A2A"/>
                </a:solidFill>
                <a:ea typeface="Aileron Heavy"/>
                <a:cs typeface="Aileron Heavy"/>
                <a:sym typeface="Aileron Heavy"/>
              </a:rPr>
              <a:t>hagyományőrző, élő interpretátor, élő történelem előadó</a:t>
            </a:r>
          </a:p>
          <a:p>
            <a:pPr>
              <a:lnSpc>
                <a:spcPts val="4000"/>
              </a:lnSpc>
            </a:pPr>
            <a:br>
              <a:rPr lang="hu-HU" sz="3000" dirty="0">
                <a:solidFill>
                  <a:srgbClr val="322A2A"/>
                </a:solidFill>
                <a:ea typeface="Aileron Heavy"/>
                <a:cs typeface="Aileron Heavy"/>
                <a:sym typeface="Aileron Heavy"/>
              </a:rPr>
            </a:br>
            <a:r>
              <a:rPr lang="hu-HU" sz="3000" dirty="0">
                <a:solidFill>
                  <a:srgbClr val="322A2A"/>
                </a:solidFill>
                <a:ea typeface="Aileron Heavy"/>
                <a:cs typeface="Aileron Heavy"/>
                <a:sym typeface="Aileron Heavy"/>
              </a:rPr>
              <a:t>történelmi (hadi) hagyományőrző ≠ népi hagyományőrző </a:t>
            </a:r>
          </a:p>
          <a:p>
            <a:pPr>
              <a:lnSpc>
                <a:spcPts val="4000"/>
              </a:lnSpc>
            </a:pPr>
            <a:endParaRPr lang="hu-HU" sz="3000" dirty="0">
              <a:solidFill>
                <a:srgbClr val="322A2A"/>
              </a:solidFill>
              <a:ea typeface="Aileron Heavy"/>
              <a:cs typeface="Aileron Heavy"/>
              <a:sym typeface="Aileron Heavy"/>
            </a:endParaRPr>
          </a:p>
          <a:p>
            <a:pPr>
              <a:lnSpc>
                <a:spcPts val="4000"/>
              </a:lnSpc>
            </a:pPr>
            <a:r>
              <a:rPr lang="hu-HU" sz="3000" dirty="0">
                <a:solidFill>
                  <a:srgbClr val="322A2A"/>
                </a:solidFill>
                <a:ea typeface="Aileron Heavy"/>
                <a:cs typeface="Aileron Heavy"/>
                <a:sym typeface="Aileron Heavy"/>
              </a:rPr>
              <a:t>Az élő történelem leggyakrabban használt fajtái, módszerei: </a:t>
            </a:r>
          </a:p>
          <a:p>
            <a:pPr marL="457200" indent="-457200">
              <a:lnSpc>
                <a:spcPts val="4000"/>
              </a:lnSpc>
              <a:buFont typeface="Wingdings" panose="05000000000000000000" pitchFamily="2" charset="2"/>
              <a:buChar char="Ø"/>
            </a:pPr>
            <a:r>
              <a:rPr lang="hu-HU" sz="3000" dirty="0">
                <a:solidFill>
                  <a:srgbClr val="322A2A"/>
                </a:solidFill>
                <a:ea typeface="Aileron Heavy"/>
                <a:cs typeface="Aileron Heavy"/>
                <a:sym typeface="Aileron Heavy"/>
              </a:rPr>
              <a:t>E/1. a történelmi újrajátszó egy múltbéli személy karakterét ölti magára, úgy tesz, mintha a múltban élne vagy onnan jött volna vissza</a:t>
            </a:r>
          </a:p>
          <a:p>
            <a:pPr marL="457200" indent="-457200">
              <a:lnSpc>
                <a:spcPts val="4000"/>
              </a:lnSpc>
              <a:buFont typeface="Wingdings" panose="05000000000000000000" pitchFamily="2" charset="2"/>
              <a:buChar char="Ø"/>
            </a:pPr>
            <a:r>
              <a:rPr lang="hu-HU" sz="3000" dirty="0">
                <a:solidFill>
                  <a:srgbClr val="322A2A"/>
                </a:solidFill>
                <a:ea typeface="Aileron Heavy"/>
                <a:cs typeface="Aileron Heavy"/>
                <a:sym typeface="Aileron Heavy"/>
              </a:rPr>
              <a:t>E/2. az interpretátor múltbéli szerepet vesz fel, de nagyon erősen bevonja a látogatókat feladatokkal, véleménykéréssel </a:t>
            </a:r>
          </a:p>
          <a:p>
            <a:pPr marL="457200" indent="-457200">
              <a:lnSpc>
                <a:spcPts val="4000"/>
              </a:lnSpc>
              <a:buFont typeface="Wingdings" panose="05000000000000000000" pitchFamily="2" charset="2"/>
              <a:buChar char="Ø"/>
            </a:pPr>
            <a:r>
              <a:rPr lang="hu-HU" sz="3000" dirty="0">
                <a:solidFill>
                  <a:srgbClr val="322A2A"/>
                </a:solidFill>
                <a:ea typeface="Aileron Heavy"/>
                <a:cs typeface="Aileron Heavy"/>
                <a:sym typeface="Aileron Heavy"/>
              </a:rPr>
              <a:t>E/3. az előadó viseletben van, de harmadik személyként beszél a korról, a tárgyakról, vonja be a látogatót játékokkal, feladatokkal (élő kiállítás)</a:t>
            </a:r>
          </a:p>
          <a:p>
            <a:pPr marL="457200" indent="-457200">
              <a:lnSpc>
                <a:spcPts val="4000"/>
              </a:lnSpc>
              <a:buFont typeface="Wingdings" panose="05000000000000000000" pitchFamily="2" charset="2"/>
              <a:buChar char="Ø"/>
            </a:pPr>
            <a:r>
              <a:rPr lang="hu-HU" sz="3000" dirty="0">
                <a:solidFill>
                  <a:srgbClr val="322A2A"/>
                </a:solidFill>
                <a:ea typeface="Aileron Heavy"/>
                <a:cs typeface="Aileron Heavy"/>
                <a:sym typeface="Aileron Heavy"/>
              </a:rPr>
              <a:t>múzeumszínház: korhű körülmények között megjelenített, dramatizált előadás, amely egyáltalán nem vonja be a látogatót </a:t>
            </a: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5331B813-8E74-F199-4840-F73FD8F5562F}"/>
              </a:ext>
            </a:extLst>
          </p:cNvPr>
          <p:cNvSpPr txBox="1"/>
          <p:nvPr/>
        </p:nvSpPr>
        <p:spPr>
          <a:xfrm>
            <a:off x="691561" y="946187"/>
            <a:ext cx="9787332" cy="6348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80"/>
              </a:lnSpc>
            </a:pPr>
            <a:r>
              <a:rPr lang="hu-HU" sz="5400" b="1" dirty="0">
                <a:solidFill>
                  <a:srgbClr val="322A2A"/>
                </a:solidFill>
                <a:latin typeface="+mj-lt"/>
                <a:ea typeface="Aileron Heavy"/>
                <a:cs typeface="Aileron Heavy"/>
                <a:sym typeface="Aileron Heavy"/>
              </a:rPr>
              <a:t>Még pár szó az </a:t>
            </a:r>
            <a:r>
              <a:rPr lang="hu-HU" sz="5400" b="1" dirty="0" err="1">
                <a:solidFill>
                  <a:srgbClr val="322A2A"/>
                </a:solidFill>
                <a:latin typeface="+mj-lt"/>
                <a:ea typeface="Aileron Heavy"/>
                <a:cs typeface="Aileron Heavy"/>
                <a:sym typeface="Aileron Heavy"/>
              </a:rPr>
              <a:t>újrajátszásról</a:t>
            </a:r>
            <a:r>
              <a:rPr lang="hu-HU" sz="5400" b="1" dirty="0">
                <a:solidFill>
                  <a:srgbClr val="322A2A"/>
                </a:solidFill>
                <a:latin typeface="+mj-lt"/>
                <a:ea typeface="Aileron Heavy"/>
                <a:cs typeface="Aileron Heavy"/>
                <a:sym typeface="Aileron Heavy"/>
              </a:rPr>
              <a:t> </a:t>
            </a:r>
            <a:endParaRPr lang="en-US" sz="5400" b="1" dirty="0">
              <a:solidFill>
                <a:srgbClr val="322A2A"/>
              </a:solidFill>
              <a:latin typeface="+mj-lt"/>
              <a:ea typeface="Aileron Heavy"/>
              <a:cs typeface="Aileron Heavy"/>
              <a:sym typeface="Aileron Heavy"/>
            </a:endParaRPr>
          </a:p>
        </p:txBody>
      </p:sp>
      <p:pic>
        <p:nvPicPr>
          <p:cNvPr id="11" name="Kép 10" descr="A képen ruházat, Emberi arc, személy, fal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77E15BFB-4681-D73A-342B-D5F952A5F35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9070" y="206040"/>
            <a:ext cx="8191386" cy="5462016"/>
          </a:xfrm>
          <a:prstGeom prst="rect">
            <a:avLst/>
          </a:prstGeom>
        </p:spPr>
      </p:pic>
      <p:pic>
        <p:nvPicPr>
          <p:cNvPr id="9" name="Kép 8" descr="A képen ruházat, fedett pályás, személy, nő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F4996B14-211C-885D-2556-0D9BB6CFB1C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8694" y="2134667"/>
            <a:ext cx="8191386" cy="4636501"/>
          </a:xfrm>
          <a:prstGeom prst="rect">
            <a:avLst/>
          </a:prstGeom>
        </p:spPr>
      </p:pic>
      <p:pic>
        <p:nvPicPr>
          <p:cNvPr id="10" name="Kép 9" descr="A képen ruházat, személy, Emberi arc, ember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8759E06D-1F98-BFB0-9D5B-D3702BA2C9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46897" y="5350633"/>
            <a:ext cx="5936347" cy="4895850"/>
          </a:xfrm>
          <a:prstGeom prst="rect">
            <a:avLst/>
          </a:prstGeom>
        </p:spPr>
      </p:pic>
      <p:pic>
        <p:nvPicPr>
          <p:cNvPr id="13" name="Kép 12" descr="A képen ruházat, személy, Emberi arc, fedett pályás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63183A43-0FAD-1672-79D8-0BA3BA4C108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6904" y="3008326"/>
            <a:ext cx="7298933" cy="4865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943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F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>
            <a:extLst>
              <a:ext uri="{FF2B5EF4-FFF2-40B4-BE49-F238E27FC236}">
                <a16:creationId xmlns:a16="http://schemas.microsoft.com/office/drawing/2014/main" id="{C567FA6F-E65D-3AC3-C142-0A25F55DF511}"/>
              </a:ext>
            </a:extLst>
          </p:cNvPr>
          <p:cNvSpPr txBox="1"/>
          <p:nvPr/>
        </p:nvSpPr>
        <p:spPr>
          <a:xfrm>
            <a:off x="514473" y="9761806"/>
            <a:ext cx="2980616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hu-HU" sz="1600">
                <a:solidFill>
                  <a:schemeClr val="bg1">
                    <a:lumMod val="65000"/>
                  </a:schemeClr>
                </a:solidFill>
                <a:latin typeface="Open Sans"/>
                <a:ea typeface="Calibri"/>
                <a:cs typeface="Calibri"/>
              </a:rPr>
              <a:t>MKE Vándorgyűlés 2025</a:t>
            </a:r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F19BF616-7E5C-2D97-4C58-DDB73BBEA3B9}"/>
              </a:ext>
            </a:extLst>
          </p:cNvPr>
          <p:cNvSpPr txBox="1"/>
          <p:nvPr/>
        </p:nvSpPr>
        <p:spPr>
          <a:xfrm>
            <a:off x="17620322" y="9761805"/>
            <a:ext cx="546700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hu-HU" sz="1600">
                <a:solidFill>
                  <a:schemeClr val="bg1">
                    <a:lumMod val="65000"/>
                  </a:schemeClr>
                </a:solidFill>
                <a:ea typeface="Calibri"/>
                <a:cs typeface="Calibri"/>
              </a:rPr>
              <a:t> </a:t>
            </a:r>
            <a:r>
              <a:rPr lang="hu-HU" sz="1600">
                <a:solidFill>
                  <a:schemeClr val="bg1">
                    <a:lumMod val="65000"/>
                  </a:schemeClr>
                </a:solidFill>
                <a:latin typeface="Open Sans"/>
                <a:ea typeface="Calibri"/>
                <a:cs typeface="Calibri"/>
              </a:rPr>
              <a:t>6</a:t>
            </a:r>
          </a:p>
        </p:txBody>
      </p:sp>
      <p:cxnSp>
        <p:nvCxnSpPr>
          <p:cNvPr id="5" name="Egyenes összekötő nyíllal 4">
            <a:extLst>
              <a:ext uri="{FF2B5EF4-FFF2-40B4-BE49-F238E27FC236}">
                <a16:creationId xmlns:a16="http://schemas.microsoft.com/office/drawing/2014/main" id="{082A14B0-BA50-6E83-822B-EF9B1E1FD5F2}"/>
              </a:ext>
            </a:extLst>
          </p:cNvPr>
          <p:cNvCxnSpPr/>
          <p:nvPr/>
        </p:nvCxnSpPr>
        <p:spPr>
          <a:xfrm>
            <a:off x="4756" y="9641473"/>
            <a:ext cx="3486079" cy="1188"/>
          </a:xfrm>
          <a:prstGeom prst="straightConnector1">
            <a:avLst/>
          </a:prstGeom>
          <a:ln>
            <a:solidFill>
              <a:srgbClr val="005B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8">
            <a:extLst>
              <a:ext uri="{FF2B5EF4-FFF2-40B4-BE49-F238E27FC236}">
                <a16:creationId xmlns:a16="http://schemas.microsoft.com/office/drawing/2014/main" id="{F4316B78-5B35-74F2-41B2-0BB67196BD12}"/>
              </a:ext>
            </a:extLst>
          </p:cNvPr>
          <p:cNvSpPr txBox="1"/>
          <p:nvPr/>
        </p:nvSpPr>
        <p:spPr>
          <a:xfrm>
            <a:off x="691560" y="946187"/>
            <a:ext cx="12548189" cy="6348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80"/>
              </a:lnSpc>
            </a:pPr>
            <a:r>
              <a:rPr lang="hu-HU" sz="5400" b="1" dirty="0">
                <a:solidFill>
                  <a:srgbClr val="322A2A"/>
                </a:solidFill>
                <a:latin typeface="+mj-lt"/>
                <a:ea typeface="Aileron Heavy"/>
                <a:cs typeface="Aileron Heavy"/>
                <a:sym typeface="Aileron Heavy"/>
              </a:rPr>
              <a:t>Kik az újrajátszók és mik az ő motivációik? </a:t>
            </a:r>
            <a:endParaRPr lang="en-US" sz="5400" b="1" dirty="0">
              <a:solidFill>
                <a:srgbClr val="322A2A"/>
              </a:solidFill>
              <a:latin typeface="+mj-lt"/>
              <a:ea typeface="Aileron Heavy"/>
              <a:cs typeface="Aileron Heavy"/>
              <a:sym typeface="Aileron Heavy"/>
            </a:endParaRPr>
          </a:p>
        </p:txBody>
      </p:sp>
      <p:sp>
        <p:nvSpPr>
          <p:cNvPr id="7" name="TextBox 8">
            <a:extLst>
              <a:ext uri="{FF2B5EF4-FFF2-40B4-BE49-F238E27FC236}">
                <a16:creationId xmlns:a16="http://schemas.microsoft.com/office/drawing/2014/main" id="{83DE0006-89AA-78AA-565C-C7AFDFE00400}"/>
              </a:ext>
            </a:extLst>
          </p:cNvPr>
          <p:cNvSpPr txBox="1"/>
          <p:nvPr/>
        </p:nvSpPr>
        <p:spPr>
          <a:xfrm>
            <a:off x="217544" y="1574307"/>
            <a:ext cx="11462772" cy="97195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000"/>
              </a:lnSpc>
            </a:pPr>
            <a:r>
              <a:rPr lang="hu-HU" sz="3000" dirty="0">
                <a:solidFill>
                  <a:srgbClr val="322A2A"/>
                </a:solidFill>
                <a:ea typeface="Aileron Heavy"/>
                <a:cs typeface="Aileron Heavy"/>
                <a:sym typeface="Aileron Heavy"/>
              </a:rPr>
              <a:t>Hívószavak: </a:t>
            </a:r>
          </a:p>
          <a:p>
            <a:pPr marL="457200" indent="-457200">
              <a:lnSpc>
                <a:spcPts val="4000"/>
              </a:lnSpc>
              <a:buFont typeface="Wingdings" panose="05000000000000000000" pitchFamily="2" charset="2"/>
              <a:buChar char="Ø"/>
            </a:pPr>
            <a:r>
              <a:rPr lang="hu-HU" sz="3000" dirty="0">
                <a:solidFill>
                  <a:srgbClr val="322A2A"/>
                </a:solidFill>
                <a:ea typeface="Aileron Heavy"/>
                <a:cs typeface="Aileron Heavy"/>
                <a:sym typeface="Aileron Heavy"/>
              </a:rPr>
              <a:t>szubkultúra </a:t>
            </a:r>
          </a:p>
          <a:p>
            <a:pPr marL="457200" indent="-457200">
              <a:lnSpc>
                <a:spcPts val="4000"/>
              </a:lnSpc>
              <a:buFont typeface="Wingdings" panose="05000000000000000000" pitchFamily="2" charset="2"/>
              <a:buChar char="Ø"/>
            </a:pPr>
            <a:r>
              <a:rPr lang="hu-HU" sz="3000" dirty="0">
                <a:solidFill>
                  <a:srgbClr val="322A2A"/>
                </a:solidFill>
                <a:ea typeface="Aileron Heavy"/>
                <a:cs typeface="Aileron Heavy"/>
                <a:sym typeface="Aileron Heavy"/>
              </a:rPr>
              <a:t>szenvedély </a:t>
            </a:r>
          </a:p>
          <a:p>
            <a:pPr marL="457200" indent="-457200">
              <a:lnSpc>
                <a:spcPts val="4000"/>
              </a:lnSpc>
              <a:buFont typeface="Wingdings" panose="05000000000000000000" pitchFamily="2" charset="2"/>
              <a:buChar char="Ø"/>
            </a:pPr>
            <a:r>
              <a:rPr lang="hu-HU" sz="3000" dirty="0">
                <a:solidFill>
                  <a:srgbClr val="322A2A"/>
                </a:solidFill>
                <a:ea typeface="Aileron Heavy"/>
                <a:cs typeface="Aileron Heavy"/>
                <a:sym typeface="Aileron Heavy"/>
              </a:rPr>
              <a:t>kíváncsiság </a:t>
            </a:r>
          </a:p>
          <a:p>
            <a:pPr marL="457200" indent="-457200">
              <a:lnSpc>
                <a:spcPts val="4000"/>
              </a:lnSpc>
              <a:buFont typeface="Wingdings" panose="05000000000000000000" pitchFamily="2" charset="2"/>
              <a:buChar char="Ø"/>
            </a:pPr>
            <a:r>
              <a:rPr lang="hu-HU" sz="3000" dirty="0">
                <a:solidFill>
                  <a:srgbClr val="322A2A"/>
                </a:solidFill>
                <a:ea typeface="Aileron Heavy"/>
                <a:cs typeface="Aileron Heavy"/>
                <a:sym typeface="Aileron Heavy"/>
              </a:rPr>
              <a:t>saját eszközök </a:t>
            </a:r>
          </a:p>
          <a:p>
            <a:pPr marL="457200" indent="-457200">
              <a:lnSpc>
                <a:spcPts val="4000"/>
              </a:lnSpc>
              <a:buFont typeface="Wingdings" panose="05000000000000000000" pitchFamily="2" charset="2"/>
              <a:buChar char="Ø"/>
            </a:pPr>
            <a:r>
              <a:rPr lang="hu-HU" sz="3000" dirty="0">
                <a:solidFill>
                  <a:srgbClr val="322A2A"/>
                </a:solidFill>
                <a:ea typeface="Aileron Heavy"/>
                <a:cs typeface="Aileron Heavy"/>
                <a:sym typeface="Aileron Heavy"/>
              </a:rPr>
              <a:t>ok-okozati összefüggések vizsgálata </a:t>
            </a:r>
          </a:p>
          <a:p>
            <a:pPr marL="457200" indent="-457200">
              <a:lnSpc>
                <a:spcPts val="4000"/>
              </a:lnSpc>
              <a:buFont typeface="Wingdings" panose="05000000000000000000" pitchFamily="2" charset="2"/>
              <a:buChar char="Ø"/>
            </a:pPr>
            <a:r>
              <a:rPr lang="hu-HU" sz="3000" dirty="0">
                <a:solidFill>
                  <a:srgbClr val="322A2A"/>
                </a:solidFill>
                <a:ea typeface="Aileron Heavy"/>
                <a:cs typeface="Aileron Heavy"/>
                <a:sym typeface="Aileron Heavy"/>
              </a:rPr>
              <a:t>a hétköznapi élet megjelenítése és megélése </a:t>
            </a:r>
          </a:p>
          <a:p>
            <a:pPr marL="457200" indent="-457200">
              <a:lnSpc>
                <a:spcPts val="4000"/>
              </a:lnSpc>
              <a:buFont typeface="Wingdings" panose="05000000000000000000" pitchFamily="2" charset="2"/>
              <a:buChar char="Ø"/>
            </a:pPr>
            <a:r>
              <a:rPr lang="hu-HU" sz="3000" dirty="0">
                <a:solidFill>
                  <a:srgbClr val="322A2A"/>
                </a:solidFill>
                <a:ea typeface="Aileron Heavy"/>
                <a:cs typeface="Aileron Heavy"/>
                <a:sym typeface="Aileron Heavy"/>
              </a:rPr>
              <a:t>szórakozás </a:t>
            </a:r>
          </a:p>
          <a:p>
            <a:pPr marL="457200" indent="-457200">
              <a:lnSpc>
                <a:spcPts val="4000"/>
              </a:lnSpc>
              <a:buFont typeface="Wingdings" panose="05000000000000000000" pitchFamily="2" charset="2"/>
              <a:buChar char="Ø"/>
            </a:pPr>
            <a:r>
              <a:rPr lang="hu-HU" sz="3000" dirty="0">
                <a:solidFill>
                  <a:srgbClr val="322A2A"/>
                </a:solidFill>
                <a:ea typeface="Aileron Heavy"/>
                <a:cs typeface="Aileron Heavy"/>
                <a:sym typeface="Aileron Heavy"/>
              </a:rPr>
              <a:t>szórakoztatva (élményekkel) tanítás </a:t>
            </a:r>
          </a:p>
          <a:p>
            <a:pPr marL="457200" indent="-457200">
              <a:lnSpc>
                <a:spcPts val="4000"/>
              </a:lnSpc>
              <a:buFont typeface="Wingdings" panose="05000000000000000000" pitchFamily="2" charset="2"/>
              <a:buChar char="Ø"/>
            </a:pPr>
            <a:endParaRPr lang="hu-HU" sz="3000" dirty="0">
              <a:solidFill>
                <a:srgbClr val="322A2A"/>
              </a:solidFill>
              <a:ea typeface="Aileron Heavy"/>
              <a:cs typeface="Aileron Heavy"/>
              <a:sym typeface="Aileron Heavy"/>
            </a:endParaRPr>
          </a:p>
          <a:p>
            <a:pPr>
              <a:lnSpc>
                <a:spcPts val="4000"/>
              </a:lnSpc>
            </a:pPr>
            <a:r>
              <a:rPr lang="hu-HU" sz="3000" dirty="0">
                <a:solidFill>
                  <a:srgbClr val="322A2A"/>
                </a:solidFill>
                <a:ea typeface="Aileron Heavy"/>
                <a:cs typeface="Aileron Heavy"/>
                <a:sym typeface="Aileron Heavy"/>
              </a:rPr>
              <a:t>Ismert csapatok: Collegium </a:t>
            </a:r>
            <a:r>
              <a:rPr lang="hu-HU" sz="3000" dirty="0" err="1">
                <a:solidFill>
                  <a:srgbClr val="322A2A"/>
                </a:solidFill>
                <a:ea typeface="Aileron Heavy"/>
                <a:cs typeface="Aileron Heavy"/>
                <a:sym typeface="Aileron Heavy"/>
              </a:rPr>
              <a:t>Gladiatorium</a:t>
            </a:r>
            <a:r>
              <a:rPr lang="hu-HU" sz="3000" dirty="0">
                <a:solidFill>
                  <a:srgbClr val="322A2A"/>
                </a:solidFill>
                <a:ea typeface="Aileron Heavy"/>
                <a:cs typeface="Aileron Heavy"/>
                <a:sym typeface="Aileron Heavy"/>
              </a:rPr>
              <a:t>, </a:t>
            </a:r>
            <a:r>
              <a:rPr lang="hu-HU" sz="3000" dirty="0" err="1">
                <a:solidFill>
                  <a:srgbClr val="322A2A"/>
                </a:solidFill>
                <a:ea typeface="Aileron Heavy"/>
                <a:cs typeface="Aileron Heavy"/>
                <a:sym typeface="Aileron Heavy"/>
              </a:rPr>
              <a:t>Colonia</a:t>
            </a:r>
            <a:r>
              <a:rPr lang="hu-HU" sz="3000" dirty="0">
                <a:solidFill>
                  <a:srgbClr val="322A2A"/>
                </a:solidFill>
                <a:ea typeface="Aileron Heavy"/>
                <a:cs typeface="Aileron Heavy"/>
                <a:sym typeface="Aileron Heavy"/>
              </a:rPr>
              <a:t> </a:t>
            </a:r>
            <a:r>
              <a:rPr lang="hu-HU" sz="3000" dirty="0" err="1">
                <a:solidFill>
                  <a:srgbClr val="322A2A"/>
                </a:solidFill>
                <a:ea typeface="Aileron Heavy"/>
                <a:cs typeface="Aileron Heavy"/>
                <a:sym typeface="Aileron Heavy"/>
              </a:rPr>
              <a:t>Rostallo</a:t>
            </a:r>
            <a:r>
              <a:rPr lang="hu-HU" sz="3000" dirty="0">
                <a:solidFill>
                  <a:srgbClr val="322A2A"/>
                </a:solidFill>
                <a:ea typeface="Aileron Heavy"/>
                <a:cs typeface="Aileron Heavy"/>
                <a:sym typeface="Aileron Heavy"/>
              </a:rPr>
              <a:t> (ókor), Keleti Szövetség, </a:t>
            </a:r>
            <a:r>
              <a:rPr lang="hu-HU" sz="3000" dirty="0" err="1">
                <a:solidFill>
                  <a:srgbClr val="322A2A"/>
                </a:solidFill>
                <a:ea typeface="Aileron Heavy"/>
                <a:cs typeface="Aileron Heavy"/>
                <a:sym typeface="Aileron Heavy"/>
              </a:rPr>
              <a:t>Norde</a:t>
            </a:r>
            <a:r>
              <a:rPr lang="hu-HU" sz="3000" dirty="0">
                <a:solidFill>
                  <a:srgbClr val="322A2A"/>
                </a:solidFill>
                <a:ea typeface="Aileron Heavy"/>
                <a:cs typeface="Aileron Heavy"/>
                <a:sym typeface="Aileron Heavy"/>
              </a:rPr>
              <a:t> </a:t>
            </a:r>
            <a:r>
              <a:rPr lang="hu-HU" sz="3000" dirty="0" err="1">
                <a:solidFill>
                  <a:srgbClr val="322A2A"/>
                </a:solidFill>
                <a:ea typeface="Aileron Heavy"/>
                <a:cs typeface="Aileron Heavy"/>
                <a:sym typeface="Aileron Heavy"/>
              </a:rPr>
              <a:t>Gard</a:t>
            </a:r>
            <a:r>
              <a:rPr lang="hu-HU" sz="3000" dirty="0">
                <a:solidFill>
                  <a:srgbClr val="322A2A"/>
                </a:solidFill>
                <a:ea typeface="Aileron Heavy"/>
                <a:cs typeface="Aileron Heavy"/>
                <a:sym typeface="Aileron Heavy"/>
              </a:rPr>
              <a:t> (kora középkor), </a:t>
            </a:r>
            <a:r>
              <a:rPr lang="hu-HU" sz="3000" dirty="0" err="1">
                <a:solidFill>
                  <a:srgbClr val="322A2A"/>
                </a:solidFill>
                <a:ea typeface="Aileron Heavy"/>
                <a:cs typeface="Aileron Heavy"/>
                <a:sym typeface="Aileron Heavy"/>
              </a:rPr>
              <a:t>Banderium</a:t>
            </a:r>
            <a:r>
              <a:rPr lang="hu-HU" sz="3000" dirty="0">
                <a:solidFill>
                  <a:srgbClr val="322A2A"/>
                </a:solidFill>
                <a:ea typeface="Aileron Heavy"/>
                <a:cs typeface="Aileron Heavy"/>
                <a:sym typeface="Aileron Heavy"/>
              </a:rPr>
              <a:t> Hungarorum, Officina </a:t>
            </a:r>
            <a:r>
              <a:rPr lang="hu-HU" sz="3000" dirty="0" err="1">
                <a:solidFill>
                  <a:srgbClr val="322A2A"/>
                </a:solidFill>
                <a:ea typeface="Aileron Heavy"/>
                <a:cs typeface="Aileron Heavy"/>
                <a:sym typeface="Aileron Heavy"/>
              </a:rPr>
              <a:t>Monasterii</a:t>
            </a:r>
            <a:r>
              <a:rPr lang="hu-HU" sz="3000" dirty="0">
                <a:solidFill>
                  <a:srgbClr val="322A2A"/>
                </a:solidFill>
                <a:ea typeface="Aileron Heavy"/>
                <a:cs typeface="Aileron Heavy"/>
                <a:sym typeface="Aileron Heavy"/>
              </a:rPr>
              <a:t>, </a:t>
            </a:r>
            <a:r>
              <a:rPr lang="hu-HU" sz="3000" dirty="0" err="1">
                <a:solidFill>
                  <a:srgbClr val="322A2A"/>
                </a:solidFill>
                <a:ea typeface="Aileron Heavy"/>
                <a:cs typeface="Aileron Heavy"/>
                <a:sym typeface="Aileron Heavy"/>
              </a:rPr>
              <a:t>Mathias</a:t>
            </a:r>
            <a:r>
              <a:rPr lang="hu-HU" sz="3000" dirty="0">
                <a:solidFill>
                  <a:srgbClr val="322A2A"/>
                </a:solidFill>
                <a:ea typeface="Aileron Heavy"/>
                <a:cs typeface="Aileron Heavy"/>
                <a:sym typeface="Aileron Heavy"/>
              </a:rPr>
              <a:t> Rex (érett középkor), </a:t>
            </a:r>
            <a:r>
              <a:rPr lang="hu-HU" sz="3000" dirty="0" err="1">
                <a:solidFill>
                  <a:srgbClr val="322A2A"/>
                </a:solidFill>
                <a:ea typeface="Aileron Heavy"/>
                <a:cs typeface="Aileron Heavy"/>
                <a:sym typeface="Aileron Heavy"/>
              </a:rPr>
              <a:t>Hungari</a:t>
            </a:r>
            <a:r>
              <a:rPr lang="hu-HU" sz="3000" dirty="0">
                <a:solidFill>
                  <a:srgbClr val="322A2A"/>
                </a:solidFill>
                <a:ea typeface="Aileron Heavy"/>
                <a:cs typeface="Aileron Heavy"/>
                <a:sym typeface="Aileron Heavy"/>
              </a:rPr>
              <a:t> </a:t>
            </a:r>
            <a:r>
              <a:rPr lang="hu-HU" sz="3000" dirty="0" err="1">
                <a:solidFill>
                  <a:srgbClr val="322A2A"/>
                </a:solidFill>
                <a:ea typeface="Aileron Heavy"/>
                <a:cs typeface="Aileron Heavy"/>
                <a:sym typeface="Aileron Heavy"/>
              </a:rPr>
              <a:t>Dzsebedzsi</a:t>
            </a:r>
            <a:r>
              <a:rPr lang="hu-HU" sz="3000" dirty="0">
                <a:solidFill>
                  <a:srgbClr val="322A2A"/>
                </a:solidFill>
                <a:ea typeface="Aileron Heavy"/>
                <a:cs typeface="Aileron Heavy"/>
                <a:sym typeface="Aileron Heavy"/>
              </a:rPr>
              <a:t>, Egri Vitézlő Oskola, Zsarátnok Zsoldosai (kora újkor), 32. Esterházy gyalogezred, </a:t>
            </a:r>
            <a:r>
              <a:rPr lang="hu-HU" sz="3000" dirty="0" err="1">
                <a:solidFill>
                  <a:srgbClr val="322A2A"/>
                </a:solidFill>
                <a:ea typeface="Aileron Heavy"/>
                <a:cs typeface="Aileron Heavy"/>
                <a:sym typeface="Aileron Heavy"/>
              </a:rPr>
              <a:t>Wysocki</a:t>
            </a:r>
            <a:r>
              <a:rPr lang="hu-HU" sz="3000" dirty="0">
                <a:solidFill>
                  <a:srgbClr val="322A2A"/>
                </a:solidFill>
                <a:ea typeface="Aileron Heavy"/>
                <a:cs typeface="Aileron Heavy"/>
                <a:sym typeface="Aileron Heavy"/>
              </a:rPr>
              <a:t> Légió (újkor) </a:t>
            </a:r>
          </a:p>
          <a:p>
            <a:pPr>
              <a:lnSpc>
                <a:spcPts val="4000"/>
              </a:lnSpc>
            </a:pPr>
            <a:r>
              <a:rPr lang="hu-HU" sz="3000" dirty="0">
                <a:solidFill>
                  <a:srgbClr val="322A2A"/>
                </a:solidFill>
                <a:ea typeface="Aileron Heavy"/>
                <a:cs typeface="Aileron Heavy"/>
                <a:sym typeface="Aileron Heavy"/>
              </a:rPr>
              <a:t>	Mare Temporis – „multikoros” csapat az ókortól az 1920-as évekig  </a:t>
            </a:r>
          </a:p>
          <a:p>
            <a:pPr>
              <a:lnSpc>
                <a:spcPts val="4000"/>
              </a:lnSpc>
            </a:pPr>
            <a:endParaRPr lang="hu-HU" sz="3000" dirty="0">
              <a:solidFill>
                <a:srgbClr val="322A2A"/>
              </a:solidFill>
              <a:ea typeface="Aileron Heavy"/>
              <a:cs typeface="Aileron Heavy"/>
              <a:sym typeface="Aileron Heavy"/>
            </a:endParaRPr>
          </a:p>
          <a:p>
            <a:pPr>
              <a:lnSpc>
                <a:spcPts val="4000"/>
              </a:lnSpc>
            </a:pPr>
            <a:endParaRPr lang="hu-HU" sz="3000" dirty="0">
              <a:solidFill>
                <a:srgbClr val="322A2A"/>
              </a:solidFill>
              <a:ea typeface="Aileron Heavy"/>
              <a:cs typeface="Aileron Heavy"/>
              <a:sym typeface="Aileron Heavy"/>
            </a:endParaRPr>
          </a:p>
          <a:p>
            <a:pPr>
              <a:lnSpc>
                <a:spcPts val="4000"/>
              </a:lnSpc>
            </a:pPr>
            <a:endParaRPr lang="hu-HU" sz="3000" dirty="0">
              <a:solidFill>
                <a:srgbClr val="322A2A"/>
              </a:solidFill>
              <a:ea typeface="Aileron Heavy"/>
              <a:cs typeface="Aileron Heavy"/>
              <a:sym typeface="Aileron Heavy"/>
            </a:endParaRPr>
          </a:p>
        </p:txBody>
      </p:sp>
      <p:pic>
        <p:nvPicPr>
          <p:cNvPr id="9" name="Kép 8" descr="A képen személy, ruházat, kültéri, ember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AB912FAB-83AC-56B8-AD49-9E67E616CD5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36097" y="157053"/>
            <a:ext cx="4537886" cy="3028950"/>
          </a:xfrm>
          <a:prstGeom prst="rect">
            <a:avLst/>
          </a:prstGeom>
        </p:spPr>
      </p:pic>
      <p:pic>
        <p:nvPicPr>
          <p:cNvPr id="11" name="Kép 10" descr="A képen ruházat, személy, fa, emberek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9AA89006-0285-A278-4CB1-AFBF987012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5321" y="1514475"/>
            <a:ext cx="6706629" cy="3775832"/>
          </a:xfrm>
          <a:prstGeom prst="rect">
            <a:avLst/>
          </a:prstGeom>
        </p:spPr>
      </p:pic>
      <p:pic>
        <p:nvPicPr>
          <p:cNvPr id="13" name="Kép 12" descr="A képen kültéri, talaj, termény, Természetes élelmiszerek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6C9151E9-209F-B62A-5315-5993A8F0B77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36097" y="3186003"/>
            <a:ext cx="3457575" cy="4610100"/>
          </a:xfrm>
          <a:prstGeom prst="rect">
            <a:avLst/>
          </a:prstGeom>
        </p:spPr>
      </p:pic>
      <p:pic>
        <p:nvPicPr>
          <p:cNvPr id="15" name="Kép 14" descr="A képen személy, ruházat, kültéri, csoport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AE4A7EC2-BB9A-61AB-F2B3-6541EC80D4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53666" y="6895269"/>
            <a:ext cx="6213356" cy="274620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F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F41126-160A-3AF9-986F-E72E427D13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525E1F1-51E9-9401-4544-96B87E6C0B60}"/>
              </a:ext>
            </a:extLst>
          </p:cNvPr>
          <p:cNvSpPr/>
          <p:nvPr/>
        </p:nvSpPr>
        <p:spPr>
          <a:xfrm rot="5400000" flipV="1">
            <a:off x="10255425" y="2291196"/>
            <a:ext cx="10287000" cy="5704609"/>
          </a:xfrm>
          <a:custGeom>
            <a:avLst/>
            <a:gdLst/>
            <a:ahLst/>
            <a:cxnLst/>
            <a:rect l="l" t="t" r="r" b="b"/>
            <a:pathLst>
              <a:path w="10287000" h="5704609">
                <a:moveTo>
                  <a:pt x="0" y="5704610"/>
                </a:moveTo>
                <a:lnTo>
                  <a:pt x="10287000" y="5704610"/>
                </a:lnTo>
                <a:lnTo>
                  <a:pt x="10287000" y="0"/>
                </a:lnTo>
                <a:lnTo>
                  <a:pt x="0" y="0"/>
                </a:lnTo>
                <a:lnTo>
                  <a:pt x="0" y="570461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94355E4F-331F-B2E6-A2A7-5596DF5790B9}"/>
              </a:ext>
            </a:extLst>
          </p:cNvPr>
          <p:cNvSpPr txBox="1"/>
          <p:nvPr/>
        </p:nvSpPr>
        <p:spPr>
          <a:xfrm>
            <a:off x="514473" y="9761806"/>
            <a:ext cx="2980616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hu-HU" sz="1600">
                <a:solidFill>
                  <a:schemeClr val="bg1">
                    <a:lumMod val="65000"/>
                  </a:schemeClr>
                </a:solidFill>
                <a:latin typeface="Open Sans"/>
                <a:ea typeface="Calibri"/>
                <a:cs typeface="Calibri"/>
              </a:rPr>
              <a:t>MKE Vándorgyűlés 2025</a:t>
            </a:r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31AF75B0-96CC-A903-024E-F4A4A417B64A}"/>
              </a:ext>
            </a:extLst>
          </p:cNvPr>
          <p:cNvSpPr txBox="1"/>
          <p:nvPr/>
        </p:nvSpPr>
        <p:spPr>
          <a:xfrm>
            <a:off x="17620322" y="9761805"/>
            <a:ext cx="546700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hu-HU" sz="1600" dirty="0">
                <a:solidFill>
                  <a:schemeClr val="bg1">
                    <a:lumMod val="65000"/>
                  </a:schemeClr>
                </a:solidFill>
                <a:ea typeface="Calibri"/>
                <a:cs typeface="Calibri"/>
              </a:rPr>
              <a:t> </a:t>
            </a:r>
            <a:r>
              <a:rPr lang="hu-HU" sz="1600" dirty="0">
                <a:solidFill>
                  <a:schemeClr val="bg1">
                    <a:lumMod val="65000"/>
                  </a:schemeClr>
                </a:solidFill>
                <a:latin typeface="Open Sans"/>
                <a:ea typeface="Calibri"/>
                <a:cs typeface="Calibri"/>
              </a:rPr>
              <a:t>5</a:t>
            </a:r>
          </a:p>
        </p:txBody>
      </p:sp>
      <p:cxnSp>
        <p:nvCxnSpPr>
          <p:cNvPr id="5" name="Egyenes összekötő nyíllal 4">
            <a:extLst>
              <a:ext uri="{FF2B5EF4-FFF2-40B4-BE49-F238E27FC236}">
                <a16:creationId xmlns:a16="http://schemas.microsoft.com/office/drawing/2014/main" id="{BD808598-C8B4-58DD-D277-660AA94C896C}"/>
              </a:ext>
            </a:extLst>
          </p:cNvPr>
          <p:cNvCxnSpPr/>
          <p:nvPr/>
        </p:nvCxnSpPr>
        <p:spPr>
          <a:xfrm>
            <a:off x="4756" y="9641473"/>
            <a:ext cx="3486079" cy="1188"/>
          </a:xfrm>
          <a:prstGeom prst="straightConnector1">
            <a:avLst/>
          </a:prstGeom>
          <a:ln>
            <a:solidFill>
              <a:srgbClr val="005B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8">
            <a:extLst>
              <a:ext uri="{FF2B5EF4-FFF2-40B4-BE49-F238E27FC236}">
                <a16:creationId xmlns:a16="http://schemas.microsoft.com/office/drawing/2014/main" id="{177BA96D-A905-F074-0143-AB0146226306}"/>
              </a:ext>
            </a:extLst>
          </p:cNvPr>
          <p:cNvSpPr txBox="1"/>
          <p:nvPr/>
        </p:nvSpPr>
        <p:spPr>
          <a:xfrm>
            <a:off x="122795" y="644339"/>
            <a:ext cx="12548189" cy="6348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80"/>
              </a:lnSpc>
            </a:pPr>
            <a:r>
              <a:rPr lang="hu-HU" sz="5400" b="1" dirty="0">
                <a:solidFill>
                  <a:srgbClr val="322A2A"/>
                </a:solidFill>
                <a:latin typeface="+mj-lt"/>
                <a:ea typeface="Aileron Heavy"/>
                <a:cs typeface="Aileron Heavy"/>
                <a:sym typeface="Aileron Heavy"/>
              </a:rPr>
              <a:t>A tudomány és az újrajátszás</a:t>
            </a:r>
            <a:endParaRPr lang="en-US" sz="5400" b="1" dirty="0">
              <a:solidFill>
                <a:srgbClr val="322A2A"/>
              </a:solidFill>
              <a:latin typeface="+mj-lt"/>
              <a:ea typeface="Aileron Heavy"/>
              <a:cs typeface="Aileron Heavy"/>
              <a:sym typeface="Aileron Heavy"/>
            </a:endParaRPr>
          </a:p>
        </p:txBody>
      </p:sp>
      <p:sp>
        <p:nvSpPr>
          <p:cNvPr id="7" name="TextBox 8">
            <a:extLst>
              <a:ext uri="{FF2B5EF4-FFF2-40B4-BE49-F238E27FC236}">
                <a16:creationId xmlns:a16="http://schemas.microsoft.com/office/drawing/2014/main" id="{A58466A8-4303-72A3-E25A-12195EFEDE2F}"/>
              </a:ext>
            </a:extLst>
          </p:cNvPr>
          <p:cNvSpPr txBox="1"/>
          <p:nvPr/>
        </p:nvSpPr>
        <p:spPr>
          <a:xfrm>
            <a:off x="6969595" y="2533204"/>
            <a:ext cx="3106009" cy="15122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00"/>
              </a:lnSpc>
            </a:pPr>
            <a:r>
              <a:rPr lang="hu-HU" sz="4000" dirty="0">
                <a:solidFill>
                  <a:srgbClr val="322A2A"/>
                </a:solidFill>
                <a:ea typeface="Aileron Heavy"/>
                <a:cs typeface="Aileron Heavy"/>
                <a:sym typeface="Aileron Heavy"/>
              </a:rPr>
              <a:t>tudományos információ </a:t>
            </a:r>
          </a:p>
          <a:p>
            <a:pPr>
              <a:lnSpc>
                <a:spcPts val="4000"/>
              </a:lnSpc>
            </a:pPr>
            <a:endParaRPr lang="hu-HU" sz="3000" dirty="0">
              <a:solidFill>
                <a:srgbClr val="322A2A"/>
              </a:solidFill>
              <a:ea typeface="Aileron Heavy"/>
              <a:cs typeface="Aileron Heavy"/>
              <a:sym typeface="Aileron Heavy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A937816D-4835-2B05-40CF-39D3DAC46B08}"/>
              </a:ext>
            </a:extLst>
          </p:cNvPr>
          <p:cNvSpPr txBox="1"/>
          <p:nvPr/>
        </p:nvSpPr>
        <p:spPr>
          <a:xfrm>
            <a:off x="10805404" y="5205312"/>
            <a:ext cx="4046315" cy="15122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00"/>
              </a:lnSpc>
            </a:pPr>
            <a:r>
              <a:rPr lang="hu-HU" sz="4000" dirty="0">
                <a:solidFill>
                  <a:srgbClr val="322A2A"/>
                </a:solidFill>
                <a:ea typeface="Aileron Heavy"/>
                <a:cs typeface="Aileron Heavy"/>
                <a:sym typeface="Aileron Heavy"/>
              </a:rPr>
              <a:t>információszerzés, ismeretszerzés </a:t>
            </a:r>
          </a:p>
          <a:p>
            <a:pPr>
              <a:lnSpc>
                <a:spcPts val="4000"/>
              </a:lnSpc>
            </a:pPr>
            <a:endParaRPr lang="hu-HU" sz="3000" dirty="0">
              <a:solidFill>
                <a:srgbClr val="322A2A"/>
              </a:solidFill>
              <a:ea typeface="Aileron Heavy"/>
              <a:cs typeface="Aileron Heavy"/>
              <a:sym typeface="Aileron Heavy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1101A1C-51CF-F6FC-5AAB-DF6E1C3B9C54}"/>
              </a:ext>
            </a:extLst>
          </p:cNvPr>
          <p:cNvSpPr txBox="1"/>
          <p:nvPr/>
        </p:nvSpPr>
        <p:spPr>
          <a:xfrm>
            <a:off x="1696523" y="4989671"/>
            <a:ext cx="5704610" cy="25381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00"/>
              </a:lnSpc>
            </a:pPr>
            <a:r>
              <a:rPr lang="hu-HU" sz="4000" dirty="0">
                <a:solidFill>
                  <a:srgbClr val="322A2A"/>
                </a:solidFill>
                <a:ea typeface="Aileron Heavy"/>
                <a:cs typeface="Aileron Heavy"/>
                <a:sym typeface="Aileron Heavy"/>
              </a:rPr>
              <a:t>rekonstrukció, interpretáció (kísérleti régészet és tudománynépszerűsítés egyben)  </a:t>
            </a:r>
          </a:p>
          <a:p>
            <a:pPr>
              <a:lnSpc>
                <a:spcPts val="4000"/>
              </a:lnSpc>
            </a:pPr>
            <a:endParaRPr lang="hu-HU" sz="3000" dirty="0">
              <a:solidFill>
                <a:srgbClr val="322A2A"/>
              </a:solidFill>
              <a:ea typeface="Aileron Heavy"/>
              <a:cs typeface="Aileron Heavy"/>
              <a:sym typeface="Aileron Heavy"/>
            </a:endParaRPr>
          </a:p>
        </p:txBody>
      </p:sp>
      <p:cxnSp>
        <p:nvCxnSpPr>
          <p:cNvPr id="12" name="Egyenes összekötő nyíllal 11">
            <a:extLst>
              <a:ext uri="{FF2B5EF4-FFF2-40B4-BE49-F238E27FC236}">
                <a16:creationId xmlns:a16="http://schemas.microsoft.com/office/drawing/2014/main" id="{FF3CA0B8-C1D6-B56F-AB2C-9158F7AEA05D}"/>
              </a:ext>
            </a:extLst>
          </p:cNvPr>
          <p:cNvCxnSpPr>
            <a:cxnSpLocks/>
          </p:cNvCxnSpPr>
          <p:nvPr/>
        </p:nvCxnSpPr>
        <p:spPr>
          <a:xfrm>
            <a:off x="10152932" y="3289308"/>
            <a:ext cx="1376478" cy="1291826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Egyenes összekötő nyíllal 14">
            <a:extLst>
              <a:ext uri="{FF2B5EF4-FFF2-40B4-BE49-F238E27FC236}">
                <a16:creationId xmlns:a16="http://schemas.microsoft.com/office/drawing/2014/main" id="{A5AE98C1-B09F-3940-B1F8-5B6C98D25F8E}"/>
              </a:ext>
            </a:extLst>
          </p:cNvPr>
          <p:cNvCxnSpPr>
            <a:cxnSpLocks/>
          </p:cNvCxnSpPr>
          <p:nvPr/>
        </p:nvCxnSpPr>
        <p:spPr>
          <a:xfrm flipH="1">
            <a:off x="7621424" y="6258736"/>
            <a:ext cx="2057400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Egyenes összekötő nyíllal 17">
            <a:extLst>
              <a:ext uri="{FF2B5EF4-FFF2-40B4-BE49-F238E27FC236}">
                <a16:creationId xmlns:a16="http://schemas.microsoft.com/office/drawing/2014/main" id="{68123EEA-DD3C-4857-A0F7-BD1B4A29AAB0}"/>
              </a:ext>
            </a:extLst>
          </p:cNvPr>
          <p:cNvCxnSpPr>
            <a:cxnSpLocks/>
          </p:cNvCxnSpPr>
          <p:nvPr/>
        </p:nvCxnSpPr>
        <p:spPr>
          <a:xfrm flipV="1">
            <a:off x="4911597" y="3252416"/>
            <a:ext cx="1581150" cy="142875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Ellipszis 19">
            <a:extLst>
              <a:ext uri="{FF2B5EF4-FFF2-40B4-BE49-F238E27FC236}">
                <a16:creationId xmlns:a16="http://schemas.microsoft.com/office/drawing/2014/main" id="{EE0F7526-0EA7-5037-C089-B35F2CD6BE12}"/>
              </a:ext>
            </a:extLst>
          </p:cNvPr>
          <p:cNvSpPr/>
          <p:nvPr/>
        </p:nvSpPr>
        <p:spPr>
          <a:xfrm>
            <a:off x="1280040" y="1416516"/>
            <a:ext cx="13825769" cy="8514566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1" name="Szövegdoboz 20">
            <a:extLst>
              <a:ext uri="{FF2B5EF4-FFF2-40B4-BE49-F238E27FC236}">
                <a16:creationId xmlns:a16="http://schemas.microsoft.com/office/drawing/2014/main" id="{35878829-A1F0-827C-7155-AF5E1869E33C}"/>
              </a:ext>
            </a:extLst>
          </p:cNvPr>
          <p:cNvSpPr txBox="1"/>
          <p:nvPr/>
        </p:nvSpPr>
        <p:spPr>
          <a:xfrm>
            <a:off x="6551739" y="6607095"/>
            <a:ext cx="4253665" cy="33239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u-HU" sz="7000" b="1" dirty="0">
                <a:solidFill>
                  <a:srgbClr val="0070C0"/>
                </a:solidFill>
              </a:rPr>
              <a:t>KÖNYVTÁR</a:t>
            </a:r>
          </a:p>
          <a:p>
            <a:pPr algn="ctr"/>
            <a:r>
              <a:rPr lang="hu-HU" sz="7000" b="1" dirty="0">
                <a:solidFill>
                  <a:srgbClr val="0070C0"/>
                </a:solidFill>
              </a:rPr>
              <a:t>MÚZEUM</a:t>
            </a:r>
          </a:p>
          <a:p>
            <a:pPr algn="ctr"/>
            <a:r>
              <a:rPr lang="hu-HU" sz="7000" b="1" dirty="0">
                <a:solidFill>
                  <a:srgbClr val="0070C0"/>
                </a:solidFill>
              </a:rPr>
              <a:t>LEVÉLTÁR</a:t>
            </a:r>
          </a:p>
        </p:txBody>
      </p:sp>
    </p:spTree>
    <p:extLst>
      <p:ext uri="{BB962C8B-B14F-4D97-AF65-F5344CB8AC3E}">
        <p14:creationId xmlns:p14="http://schemas.microsoft.com/office/powerpoint/2010/main" val="21467458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F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18E9076-EAFF-FBAB-EF68-E7107EBCC9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63C0481-E271-7A24-95EE-1FAB24933E18}"/>
              </a:ext>
            </a:extLst>
          </p:cNvPr>
          <p:cNvSpPr/>
          <p:nvPr/>
        </p:nvSpPr>
        <p:spPr>
          <a:xfrm rot="5400000" flipV="1">
            <a:off x="10059899" y="2291195"/>
            <a:ext cx="10287000" cy="5704609"/>
          </a:xfrm>
          <a:custGeom>
            <a:avLst/>
            <a:gdLst/>
            <a:ahLst/>
            <a:cxnLst/>
            <a:rect l="l" t="t" r="r" b="b"/>
            <a:pathLst>
              <a:path w="10287000" h="5704609">
                <a:moveTo>
                  <a:pt x="0" y="5704610"/>
                </a:moveTo>
                <a:lnTo>
                  <a:pt x="10287000" y="5704610"/>
                </a:lnTo>
                <a:lnTo>
                  <a:pt x="10287000" y="0"/>
                </a:lnTo>
                <a:lnTo>
                  <a:pt x="0" y="0"/>
                </a:lnTo>
                <a:lnTo>
                  <a:pt x="0" y="570461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06C486F3-1609-A5E2-7AE9-077239E745FD}"/>
              </a:ext>
            </a:extLst>
          </p:cNvPr>
          <p:cNvSpPr txBox="1"/>
          <p:nvPr/>
        </p:nvSpPr>
        <p:spPr>
          <a:xfrm>
            <a:off x="514473" y="9761806"/>
            <a:ext cx="2980616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hu-HU" sz="1600">
                <a:solidFill>
                  <a:schemeClr val="bg1">
                    <a:lumMod val="65000"/>
                  </a:schemeClr>
                </a:solidFill>
                <a:latin typeface="Open Sans"/>
                <a:ea typeface="Calibri"/>
                <a:cs typeface="Calibri"/>
              </a:rPr>
              <a:t>MKE Vándorgyűlés 2025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C5681273-7E6B-2EBF-160D-B31558AF2CA2}"/>
              </a:ext>
            </a:extLst>
          </p:cNvPr>
          <p:cNvSpPr txBox="1"/>
          <p:nvPr/>
        </p:nvSpPr>
        <p:spPr>
          <a:xfrm>
            <a:off x="17511554" y="9761805"/>
            <a:ext cx="546700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hu-HU" sz="1600" dirty="0">
                <a:solidFill>
                  <a:schemeClr val="bg1">
                    <a:lumMod val="65000"/>
                  </a:schemeClr>
                </a:solidFill>
                <a:ea typeface="Calibri"/>
                <a:cs typeface="Calibri"/>
              </a:rPr>
              <a:t> 6</a:t>
            </a:r>
            <a:endParaRPr lang="hu-HU" sz="1600" dirty="0">
              <a:solidFill>
                <a:schemeClr val="bg1">
                  <a:lumMod val="65000"/>
                </a:schemeClr>
              </a:solidFill>
              <a:latin typeface="Open Sans"/>
              <a:ea typeface="Calibri"/>
              <a:cs typeface="Calibri"/>
            </a:endParaRPr>
          </a:p>
        </p:txBody>
      </p:sp>
      <p:cxnSp>
        <p:nvCxnSpPr>
          <p:cNvPr id="6" name="Egyenes összekötő nyíllal 5">
            <a:extLst>
              <a:ext uri="{FF2B5EF4-FFF2-40B4-BE49-F238E27FC236}">
                <a16:creationId xmlns:a16="http://schemas.microsoft.com/office/drawing/2014/main" id="{F8E9CBB5-60A5-94E7-BCCD-06DB53AD5344}"/>
              </a:ext>
            </a:extLst>
          </p:cNvPr>
          <p:cNvCxnSpPr/>
          <p:nvPr/>
        </p:nvCxnSpPr>
        <p:spPr>
          <a:xfrm>
            <a:off x="4756" y="9641473"/>
            <a:ext cx="3486079" cy="1188"/>
          </a:xfrm>
          <a:prstGeom prst="straightConnector1">
            <a:avLst/>
          </a:prstGeom>
          <a:ln>
            <a:solidFill>
              <a:srgbClr val="005B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8">
            <a:extLst>
              <a:ext uri="{FF2B5EF4-FFF2-40B4-BE49-F238E27FC236}">
                <a16:creationId xmlns:a16="http://schemas.microsoft.com/office/drawing/2014/main" id="{B555D0AC-BDA1-9460-E2D4-FAB5FCEE929A}"/>
              </a:ext>
            </a:extLst>
          </p:cNvPr>
          <p:cNvSpPr txBox="1"/>
          <p:nvPr/>
        </p:nvSpPr>
        <p:spPr>
          <a:xfrm>
            <a:off x="229746" y="1989210"/>
            <a:ext cx="14188554" cy="78168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indent="-571500">
              <a:lnSpc>
                <a:spcPts val="4680"/>
              </a:lnSpc>
              <a:buFont typeface="Wingdings" panose="05000000000000000000" pitchFamily="2" charset="2"/>
              <a:buChar char="Ø"/>
            </a:pPr>
            <a:r>
              <a:rPr lang="hu-HU" sz="3900" dirty="0">
                <a:solidFill>
                  <a:srgbClr val="322A2A"/>
                </a:solidFill>
                <a:latin typeface="+mj-lt"/>
                <a:ea typeface="Aileron Heavy"/>
                <a:cs typeface="Aileron Heavy"/>
                <a:sym typeface="Aileron Heavy"/>
              </a:rPr>
              <a:t>Kézzelfoghatóság, tapasztalatszerzés (milyen súlya van egy kardnak) </a:t>
            </a:r>
          </a:p>
          <a:p>
            <a:pPr marL="571500" indent="-571500">
              <a:lnSpc>
                <a:spcPts val="4680"/>
              </a:lnSpc>
              <a:buFont typeface="Wingdings" panose="05000000000000000000" pitchFamily="2" charset="2"/>
              <a:buChar char="Ø"/>
            </a:pPr>
            <a:endParaRPr lang="hu-HU" sz="3900" dirty="0">
              <a:solidFill>
                <a:srgbClr val="322A2A"/>
              </a:solidFill>
              <a:latin typeface="+mj-lt"/>
              <a:ea typeface="Aileron Heavy"/>
              <a:cs typeface="Aileron Heavy"/>
              <a:sym typeface="Aileron Heavy"/>
            </a:endParaRPr>
          </a:p>
          <a:p>
            <a:pPr marL="571500" indent="-571500">
              <a:lnSpc>
                <a:spcPts val="4680"/>
              </a:lnSpc>
              <a:buFont typeface="Wingdings" panose="05000000000000000000" pitchFamily="2" charset="2"/>
              <a:buChar char="Ø"/>
            </a:pPr>
            <a:r>
              <a:rPr lang="hu-HU" sz="3900" dirty="0">
                <a:solidFill>
                  <a:srgbClr val="322A2A"/>
                </a:solidFill>
                <a:latin typeface="+mj-lt"/>
                <a:ea typeface="Aileron Heavy"/>
                <a:cs typeface="Aileron Heavy"/>
                <a:sym typeface="Aileron Heavy"/>
              </a:rPr>
              <a:t>Új szempontok, összefüggések felismerése egy-egy történelmi tény vagy jelenség mögött (a fűző nem kínzóeszköz, hanem a ruha súlyát segít megtartani a deréknak) </a:t>
            </a:r>
          </a:p>
          <a:p>
            <a:pPr marL="571500" indent="-571500">
              <a:lnSpc>
                <a:spcPts val="4680"/>
              </a:lnSpc>
              <a:buFont typeface="Wingdings" panose="05000000000000000000" pitchFamily="2" charset="2"/>
              <a:buChar char="Ø"/>
            </a:pPr>
            <a:endParaRPr lang="hu-HU" sz="3900" dirty="0">
              <a:solidFill>
                <a:srgbClr val="322A2A"/>
              </a:solidFill>
              <a:latin typeface="+mj-lt"/>
              <a:ea typeface="Aileron Heavy"/>
              <a:cs typeface="Aileron Heavy"/>
              <a:sym typeface="Aileron Heavy"/>
            </a:endParaRPr>
          </a:p>
          <a:p>
            <a:pPr marL="571500" indent="-571500">
              <a:lnSpc>
                <a:spcPts val="4680"/>
              </a:lnSpc>
              <a:buFont typeface="Wingdings" panose="05000000000000000000" pitchFamily="2" charset="2"/>
              <a:buChar char="Ø"/>
            </a:pPr>
            <a:r>
              <a:rPr lang="hu-HU" sz="3900" dirty="0">
                <a:solidFill>
                  <a:srgbClr val="322A2A"/>
                </a:solidFill>
                <a:latin typeface="+mj-lt"/>
                <a:ea typeface="Aileron Heavy"/>
                <a:cs typeface="Aileron Heavy"/>
                <a:sym typeface="Aileron Heavy"/>
              </a:rPr>
              <a:t>Személyes kapcsolódás lehetősége egy kérdéskörhöz („nahát, ezt a reneszánsz receptet mi is így készítettük otthon 60 éve!”)</a:t>
            </a:r>
          </a:p>
          <a:p>
            <a:pPr marL="571500" indent="-571500">
              <a:lnSpc>
                <a:spcPts val="4680"/>
              </a:lnSpc>
              <a:buFont typeface="Wingdings" panose="05000000000000000000" pitchFamily="2" charset="2"/>
              <a:buChar char="Ø"/>
            </a:pPr>
            <a:endParaRPr lang="hu-HU" sz="3900" dirty="0">
              <a:solidFill>
                <a:srgbClr val="322A2A"/>
              </a:solidFill>
              <a:latin typeface="+mj-lt"/>
              <a:ea typeface="Aileron Heavy"/>
              <a:cs typeface="Aileron Heavy"/>
              <a:sym typeface="Aileron Heavy"/>
            </a:endParaRPr>
          </a:p>
          <a:p>
            <a:pPr marL="571500" indent="-571500">
              <a:lnSpc>
                <a:spcPts val="4680"/>
              </a:lnSpc>
              <a:buFont typeface="Wingdings" panose="05000000000000000000" pitchFamily="2" charset="2"/>
              <a:buChar char="Ø"/>
            </a:pPr>
            <a:r>
              <a:rPr lang="hu-HU" sz="3900" dirty="0">
                <a:solidFill>
                  <a:srgbClr val="322A2A"/>
                </a:solidFill>
                <a:latin typeface="+mj-lt"/>
                <a:ea typeface="Aileron Heavy"/>
                <a:cs typeface="Aileron Heavy"/>
                <a:sym typeface="Aileron Heavy"/>
              </a:rPr>
              <a:t>A családi örökség felfedezésére („ilyen eszközöm nekem is van!”)</a:t>
            </a:r>
          </a:p>
          <a:p>
            <a:pPr marL="571500" indent="-571500">
              <a:lnSpc>
                <a:spcPts val="4680"/>
              </a:lnSpc>
              <a:buFont typeface="Wingdings" panose="05000000000000000000" pitchFamily="2" charset="2"/>
              <a:buChar char="Ø"/>
            </a:pPr>
            <a:endParaRPr lang="hu-HU" sz="3900" dirty="0">
              <a:solidFill>
                <a:srgbClr val="322A2A"/>
              </a:solidFill>
              <a:latin typeface="+mj-lt"/>
              <a:ea typeface="Aileron Heavy"/>
              <a:cs typeface="Aileron Heavy"/>
              <a:sym typeface="Aileron Heavy"/>
            </a:endParaRPr>
          </a:p>
          <a:p>
            <a:pPr marL="571500" indent="-571500">
              <a:lnSpc>
                <a:spcPts val="4680"/>
              </a:lnSpc>
              <a:buFont typeface="Wingdings" panose="05000000000000000000" pitchFamily="2" charset="2"/>
              <a:buChar char="Ø"/>
            </a:pPr>
            <a:r>
              <a:rPr lang="hu-HU" sz="3900" dirty="0">
                <a:solidFill>
                  <a:srgbClr val="322A2A"/>
                </a:solidFill>
                <a:latin typeface="+mj-lt"/>
                <a:ea typeface="Aileron Heavy"/>
                <a:cs typeface="Aileron Heavy"/>
                <a:sym typeface="Aileron Heavy"/>
              </a:rPr>
              <a:t>Generációk közötti kapcsolatteremtés („nagymama, kipróbáljuk ezt otthon együtt?”) </a:t>
            </a: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6F430B93-47D9-CE55-B42F-6C8EDC42B9ED}"/>
              </a:ext>
            </a:extLst>
          </p:cNvPr>
          <p:cNvSpPr txBox="1"/>
          <p:nvPr/>
        </p:nvSpPr>
        <p:spPr>
          <a:xfrm>
            <a:off x="-197847" y="677178"/>
            <a:ext cx="15043739" cy="6348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80"/>
              </a:lnSpc>
            </a:pPr>
            <a:r>
              <a:rPr lang="hu-HU" sz="5400" b="1" dirty="0">
                <a:solidFill>
                  <a:srgbClr val="322A2A"/>
                </a:solidFill>
                <a:latin typeface="+mj-lt"/>
                <a:ea typeface="Aileron Heavy"/>
                <a:cs typeface="Aileron Heavy"/>
                <a:sym typeface="Aileron Heavy"/>
              </a:rPr>
              <a:t>Mire jó ez az egész a látogatók szempontjából? </a:t>
            </a:r>
            <a:endParaRPr lang="en-US" sz="5400" b="1" dirty="0">
              <a:solidFill>
                <a:srgbClr val="322A2A"/>
              </a:solidFill>
              <a:latin typeface="+mj-lt"/>
              <a:ea typeface="Aileron Heavy"/>
              <a:cs typeface="Aileron Heavy"/>
              <a:sym typeface="Aileron Heavy"/>
            </a:endParaRPr>
          </a:p>
        </p:txBody>
      </p:sp>
    </p:spTree>
    <p:extLst>
      <p:ext uri="{BB962C8B-B14F-4D97-AF65-F5344CB8AC3E}">
        <p14:creationId xmlns:p14="http://schemas.microsoft.com/office/powerpoint/2010/main" val="40717359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F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29A64AC-37F0-E12F-DB05-C3628A6388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39EE181-4D70-C61D-E384-43A8932880D7}"/>
              </a:ext>
            </a:extLst>
          </p:cNvPr>
          <p:cNvSpPr/>
          <p:nvPr/>
        </p:nvSpPr>
        <p:spPr>
          <a:xfrm rot="5400000" flipV="1">
            <a:off x="10059899" y="2291195"/>
            <a:ext cx="10287000" cy="5704609"/>
          </a:xfrm>
          <a:custGeom>
            <a:avLst/>
            <a:gdLst/>
            <a:ahLst/>
            <a:cxnLst/>
            <a:rect l="l" t="t" r="r" b="b"/>
            <a:pathLst>
              <a:path w="10287000" h="5704609">
                <a:moveTo>
                  <a:pt x="0" y="5704610"/>
                </a:moveTo>
                <a:lnTo>
                  <a:pt x="10287000" y="5704610"/>
                </a:lnTo>
                <a:lnTo>
                  <a:pt x="10287000" y="0"/>
                </a:lnTo>
                <a:lnTo>
                  <a:pt x="0" y="0"/>
                </a:lnTo>
                <a:lnTo>
                  <a:pt x="0" y="570461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01E7A4BC-233A-B71C-FC85-541FB9966F64}"/>
              </a:ext>
            </a:extLst>
          </p:cNvPr>
          <p:cNvSpPr txBox="1"/>
          <p:nvPr/>
        </p:nvSpPr>
        <p:spPr>
          <a:xfrm>
            <a:off x="514473" y="9761806"/>
            <a:ext cx="2980616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hu-HU" sz="1600">
                <a:solidFill>
                  <a:schemeClr val="bg1">
                    <a:lumMod val="65000"/>
                  </a:schemeClr>
                </a:solidFill>
                <a:latin typeface="Open Sans"/>
                <a:ea typeface="Calibri"/>
                <a:cs typeface="Calibri"/>
              </a:rPr>
              <a:t>MKE Vándorgyűlés 2025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27980DBB-6BBC-C891-D80C-564651BC185E}"/>
              </a:ext>
            </a:extLst>
          </p:cNvPr>
          <p:cNvSpPr txBox="1"/>
          <p:nvPr/>
        </p:nvSpPr>
        <p:spPr>
          <a:xfrm>
            <a:off x="17511554" y="9761805"/>
            <a:ext cx="546700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hu-HU" sz="1600" dirty="0">
                <a:solidFill>
                  <a:schemeClr val="bg1">
                    <a:lumMod val="65000"/>
                  </a:schemeClr>
                </a:solidFill>
                <a:ea typeface="Calibri"/>
                <a:cs typeface="Calibri"/>
              </a:rPr>
              <a:t> </a:t>
            </a:r>
            <a:r>
              <a:rPr lang="hu-HU" sz="1600" dirty="0">
                <a:solidFill>
                  <a:schemeClr val="bg1">
                    <a:lumMod val="65000"/>
                  </a:schemeClr>
                </a:solidFill>
                <a:latin typeface="Open Sans"/>
                <a:ea typeface="Calibri"/>
                <a:cs typeface="Calibri"/>
              </a:rPr>
              <a:t>7</a:t>
            </a:r>
          </a:p>
        </p:txBody>
      </p:sp>
      <p:cxnSp>
        <p:nvCxnSpPr>
          <p:cNvPr id="6" name="Egyenes összekötő nyíllal 5">
            <a:extLst>
              <a:ext uri="{FF2B5EF4-FFF2-40B4-BE49-F238E27FC236}">
                <a16:creationId xmlns:a16="http://schemas.microsoft.com/office/drawing/2014/main" id="{11E3F976-90DF-63C6-D912-9E005ABA31F1}"/>
              </a:ext>
            </a:extLst>
          </p:cNvPr>
          <p:cNvCxnSpPr/>
          <p:nvPr/>
        </p:nvCxnSpPr>
        <p:spPr>
          <a:xfrm>
            <a:off x="4756" y="9641473"/>
            <a:ext cx="3486079" cy="1188"/>
          </a:xfrm>
          <a:prstGeom prst="straightConnector1">
            <a:avLst/>
          </a:prstGeom>
          <a:ln>
            <a:solidFill>
              <a:srgbClr val="005B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8">
            <a:extLst>
              <a:ext uri="{FF2B5EF4-FFF2-40B4-BE49-F238E27FC236}">
                <a16:creationId xmlns:a16="http://schemas.microsoft.com/office/drawing/2014/main" id="{444E5549-3A5F-570D-3D09-39E5493BC49D}"/>
              </a:ext>
            </a:extLst>
          </p:cNvPr>
          <p:cNvSpPr txBox="1"/>
          <p:nvPr/>
        </p:nvSpPr>
        <p:spPr>
          <a:xfrm>
            <a:off x="229746" y="1989210"/>
            <a:ext cx="14188554" cy="78168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indent="-571500">
              <a:lnSpc>
                <a:spcPts val="4680"/>
              </a:lnSpc>
              <a:buFont typeface="Wingdings" panose="05000000000000000000" pitchFamily="2" charset="2"/>
              <a:buChar char="Ø"/>
            </a:pPr>
            <a:r>
              <a:rPr lang="hu-HU" sz="3900" dirty="0">
                <a:solidFill>
                  <a:srgbClr val="322A2A"/>
                </a:solidFill>
                <a:latin typeface="+mj-lt"/>
                <a:ea typeface="Aileron Heavy"/>
                <a:cs typeface="Aileron Heavy"/>
                <a:sym typeface="Aileron Heavy"/>
              </a:rPr>
              <a:t>A könyvtár egyrészt információforrások gyűjtőhelye (innen szerzi a tudományos információkat az újrajátszó) </a:t>
            </a:r>
          </a:p>
          <a:p>
            <a:pPr marL="571500" indent="-571500">
              <a:lnSpc>
                <a:spcPts val="4680"/>
              </a:lnSpc>
              <a:buFont typeface="Wingdings" panose="05000000000000000000" pitchFamily="2" charset="2"/>
              <a:buChar char="Ø"/>
            </a:pPr>
            <a:endParaRPr lang="hu-HU" sz="3900" dirty="0">
              <a:solidFill>
                <a:srgbClr val="322A2A"/>
              </a:solidFill>
              <a:latin typeface="+mj-lt"/>
              <a:ea typeface="Aileron Heavy"/>
              <a:cs typeface="Aileron Heavy"/>
              <a:sym typeface="Aileron Heavy"/>
            </a:endParaRPr>
          </a:p>
          <a:p>
            <a:pPr marL="571500" indent="-571500">
              <a:lnSpc>
                <a:spcPts val="4680"/>
              </a:lnSpc>
              <a:buFont typeface="Wingdings" panose="05000000000000000000" pitchFamily="2" charset="2"/>
              <a:buChar char="Ø"/>
            </a:pPr>
            <a:r>
              <a:rPr lang="hu-HU" sz="3900" dirty="0">
                <a:solidFill>
                  <a:srgbClr val="322A2A"/>
                </a:solidFill>
                <a:latin typeface="+mj-lt"/>
                <a:ea typeface="Aileron Heavy"/>
                <a:cs typeface="Aileron Heavy"/>
                <a:sym typeface="Aileron Heavy"/>
              </a:rPr>
              <a:t>Másrészt közösségi térként közvetíti a tudományt saját jogán (kölcsönzéssel, tájékoztatással, szaktájékoztatással), illetve programok révén is (újrajátszókat hívva meg) </a:t>
            </a:r>
          </a:p>
          <a:p>
            <a:pPr marL="571500" indent="-571500">
              <a:lnSpc>
                <a:spcPts val="4680"/>
              </a:lnSpc>
              <a:buFont typeface="Wingdings" panose="05000000000000000000" pitchFamily="2" charset="2"/>
              <a:buChar char="Ø"/>
            </a:pPr>
            <a:endParaRPr lang="hu-HU" sz="3900" dirty="0">
              <a:solidFill>
                <a:srgbClr val="322A2A"/>
              </a:solidFill>
              <a:latin typeface="+mj-lt"/>
              <a:ea typeface="Aileron Heavy"/>
              <a:cs typeface="Aileron Heavy"/>
              <a:sym typeface="Aileron Heavy"/>
            </a:endParaRPr>
          </a:p>
          <a:p>
            <a:pPr marL="571500" indent="-571500">
              <a:lnSpc>
                <a:spcPts val="4680"/>
              </a:lnSpc>
              <a:buFont typeface="Wingdings" panose="05000000000000000000" pitchFamily="2" charset="2"/>
              <a:buChar char="Ø"/>
            </a:pPr>
            <a:r>
              <a:rPr lang="hu-HU" sz="3900" dirty="0">
                <a:solidFill>
                  <a:srgbClr val="322A2A"/>
                </a:solidFill>
                <a:latin typeface="+mj-lt"/>
                <a:ea typeface="Aileron Heavy"/>
                <a:cs typeface="Aileron Heavy"/>
                <a:sym typeface="Aileron Heavy"/>
              </a:rPr>
              <a:t>Ismét egy végtelen ciklus: a könyvtárból tájékozódó előadó látványos, bevonó programjával könyvtárba csábít és tudományt népszerűsít </a:t>
            </a:r>
          </a:p>
          <a:p>
            <a:pPr marL="571500" indent="-571500">
              <a:lnSpc>
                <a:spcPts val="4680"/>
              </a:lnSpc>
              <a:buFont typeface="Wingdings" panose="05000000000000000000" pitchFamily="2" charset="2"/>
              <a:buChar char="Ø"/>
            </a:pPr>
            <a:endParaRPr lang="hu-HU" sz="3900" dirty="0">
              <a:solidFill>
                <a:srgbClr val="322A2A"/>
              </a:solidFill>
              <a:latin typeface="+mj-lt"/>
              <a:ea typeface="Aileron Heavy"/>
              <a:cs typeface="Aileron Heavy"/>
              <a:sym typeface="Aileron Heavy"/>
            </a:endParaRPr>
          </a:p>
          <a:p>
            <a:pPr marL="571500" indent="-571500">
              <a:lnSpc>
                <a:spcPts val="4680"/>
              </a:lnSpc>
              <a:buFont typeface="Wingdings" panose="05000000000000000000" pitchFamily="2" charset="2"/>
              <a:buChar char="Ø"/>
            </a:pPr>
            <a:r>
              <a:rPr lang="hu-HU" sz="3900" dirty="0">
                <a:solidFill>
                  <a:srgbClr val="322A2A"/>
                </a:solidFill>
                <a:latin typeface="+mj-lt"/>
                <a:ea typeface="Aileron Heavy"/>
                <a:cs typeface="Aileron Heavy"/>
                <a:sym typeface="Aileron Heavy"/>
              </a:rPr>
              <a:t>Nemcsak közművelődési könyvtárban alkalmazható a módszer! </a:t>
            </a:r>
          </a:p>
          <a:p>
            <a:pPr marL="571500" indent="-571500">
              <a:lnSpc>
                <a:spcPts val="4680"/>
              </a:lnSpc>
              <a:buFont typeface="Wingdings" panose="05000000000000000000" pitchFamily="2" charset="2"/>
              <a:buChar char="Ø"/>
            </a:pPr>
            <a:endParaRPr lang="hu-HU" sz="3900" dirty="0">
              <a:solidFill>
                <a:srgbClr val="322A2A"/>
              </a:solidFill>
              <a:latin typeface="+mj-lt"/>
              <a:ea typeface="Aileron Heavy"/>
              <a:cs typeface="Aileron Heavy"/>
              <a:sym typeface="Aileron Heavy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501F8069-DA59-5D63-8225-B17F2A325DBF}"/>
              </a:ext>
            </a:extLst>
          </p:cNvPr>
          <p:cNvSpPr txBox="1"/>
          <p:nvPr/>
        </p:nvSpPr>
        <p:spPr>
          <a:xfrm>
            <a:off x="-197847" y="677178"/>
            <a:ext cx="15043739" cy="6348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80"/>
              </a:lnSpc>
            </a:pPr>
            <a:r>
              <a:rPr lang="hu-HU" sz="5400" b="1" dirty="0">
                <a:solidFill>
                  <a:srgbClr val="322A2A"/>
                </a:solidFill>
                <a:latin typeface="+mj-lt"/>
                <a:ea typeface="Aileron Heavy"/>
                <a:cs typeface="Aileron Heavy"/>
                <a:sym typeface="Aileron Heavy"/>
              </a:rPr>
              <a:t>A könyvtár és az újrajátszás </a:t>
            </a:r>
            <a:endParaRPr lang="en-US" sz="5400" b="1" dirty="0">
              <a:solidFill>
                <a:srgbClr val="322A2A"/>
              </a:solidFill>
              <a:latin typeface="+mj-lt"/>
              <a:ea typeface="Aileron Heavy"/>
              <a:cs typeface="Aileron Heavy"/>
              <a:sym typeface="Aileron Heavy"/>
            </a:endParaRPr>
          </a:p>
        </p:txBody>
      </p:sp>
    </p:spTree>
    <p:extLst>
      <p:ext uri="{BB962C8B-B14F-4D97-AF65-F5344CB8AC3E}">
        <p14:creationId xmlns:p14="http://schemas.microsoft.com/office/powerpoint/2010/main" val="13554744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F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C034440-4E7B-7C18-21F0-36BACAB0E6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EF308AF-C6A4-2F9A-7B8A-8C336C866064}"/>
              </a:ext>
            </a:extLst>
          </p:cNvPr>
          <p:cNvSpPr/>
          <p:nvPr/>
        </p:nvSpPr>
        <p:spPr>
          <a:xfrm rot="5400000" flipV="1">
            <a:off x="10059899" y="2291195"/>
            <a:ext cx="10287000" cy="5704609"/>
          </a:xfrm>
          <a:custGeom>
            <a:avLst/>
            <a:gdLst/>
            <a:ahLst/>
            <a:cxnLst/>
            <a:rect l="l" t="t" r="r" b="b"/>
            <a:pathLst>
              <a:path w="10287000" h="5704609">
                <a:moveTo>
                  <a:pt x="0" y="5704610"/>
                </a:moveTo>
                <a:lnTo>
                  <a:pt x="10287000" y="5704610"/>
                </a:lnTo>
                <a:lnTo>
                  <a:pt x="10287000" y="0"/>
                </a:lnTo>
                <a:lnTo>
                  <a:pt x="0" y="0"/>
                </a:lnTo>
                <a:lnTo>
                  <a:pt x="0" y="570461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A2607627-1C6F-514E-2834-F23E66B6AC03}"/>
              </a:ext>
            </a:extLst>
          </p:cNvPr>
          <p:cNvSpPr txBox="1"/>
          <p:nvPr/>
        </p:nvSpPr>
        <p:spPr>
          <a:xfrm>
            <a:off x="514473" y="9761806"/>
            <a:ext cx="2980616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hu-HU" sz="1600">
                <a:solidFill>
                  <a:schemeClr val="bg1">
                    <a:lumMod val="65000"/>
                  </a:schemeClr>
                </a:solidFill>
                <a:latin typeface="Open Sans"/>
                <a:ea typeface="Calibri"/>
                <a:cs typeface="Calibri"/>
              </a:rPr>
              <a:t>MKE Vándorgyűlés 2025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DA087F29-8839-8D62-2ED2-78260C51E422}"/>
              </a:ext>
            </a:extLst>
          </p:cNvPr>
          <p:cNvSpPr txBox="1"/>
          <p:nvPr/>
        </p:nvSpPr>
        <p:spPr>
          <a:xfrm>
            <a:off x="17511554" y="9761805"/>
            <a:ext cx="546700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hu-HU" sz="1600">
                <a:solidFill>
                  <a:schemeClr val="bg1">
                    <a:lumMod val="65000"/>
                  </a:schemeClr>
                </a:solidFill>
                <a:ea typeface="Calibri"/>
                <a:cs typeface="Calibri"/>
              </a:rPr>
              <a:t> </a:t>
            </a:r>
            <a:r>
              <a:rPr lang="hu-HU" sz="1600">
                <a:solidFill>
                  <a:schemeClr val="bg1">
                    <a:lumMod val="65000"/>
                  </a:schemeClr>
                </a:solidFill>
                <a:latin typeface="Open Sans"/>
                <a:ea typeface="Calibri"/>
                <a:cs typeface="Calibri"/>
              </a:rPr>
              <a:t>5</a:t>
            </a:r>
          </a:p>
        </p:txBody>
      </p:sp>
      <p:cxnSp>
        <p:nvCxnSpPr>
          <p:cNvPr id="6" name="Egyenes összekötő nyíllal 5">
            <a:extLst>
              <a:ext uri="{FF2B5EF4-FFF2-40B4-BE49-F238E27FC236}">
                <a16:creationId xmlns:a16="http://schemas.microsoft.com/office/drawing/2014/main" id="{02D8FB5C-5602-5534-E577-3F6685722614}"/>
              </a:ext>
            </a:extLst>
          </p:cNvPr>
          <p:cNvCxnSpPr/>
          <p:nvPr/>
        </p:nvCxnSpPr>
        <p:spPr>
          <a:xfrm>
            <a:off x="4756" y="9641473"/>
            <a:ext cx="3486079" cy="1188"/>
          </a:xfrm>
          <a:prstGeom prst="straightConnector1">
            <a:avLst/>
          </a:prstGeom>
          <a:ln>
            <a:solidFill>
              <a:srgbClr val="005B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8">
            <a:extLst>
              <a:ext uri="{FF2B5EF4-FFF2-40B4-BE49-F238E27FC236}">
                <a16:creationId xmlns:a16="http://schemas.microsoft.com/office/drawing/2014/main" id="{3F4EB837-95AE-5590-8EE1-65B4A38E6A09}"/>
              </a:ext>
            </a:extLst>
          </p:cNvPr>
          <p:cNvSpPr txBox="1"/>
          <p:nvPr/>
        </p:nvSpPr>
        <p:spPr>
          <a:xfrm>
            <a:off x="229746" y="1989210"/>
            <a:ext cx="5961504" cy="60086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indent="-571500">
              <a:lnSpc>
                <a:spcPts val="4680"/>
              </a:lnSpc>
              <a:buFont typeface="Wingdings" panose="05000000000000000000" pitchFamily="2" charset="2"/>
              <a:buChar char="Ø"/>
            </a:pPr>
            <a:r>
              <a:rPr lang="hu-HU" sz="3900" dirty="0">
                <a:solidFill>
                  <a:srgbClr val="322A2A"/>
                </a:solidFill>
                <a:latin typeface="+mj-lt"/>
                <a:ea typeface="Aileron Heavy"/>
                <a:cs typeface="Aileron Heavy"/>
                <a:sym typeface="Aileron Heavy"/>
              </a:rPr>
              <a:t>Könyvek </a:t>
            </a:r>
            <a:r>
              <a:rPr lang="hu-HU" sz="3900" dirty="0" err="1">
                <a:solidFill>
                  <a:srgbClr val="322A2A"/>
                </a:solidFill>
                <a:latin typeface="+mj-lt"/>
                <a:ea typeface="Aileron Heavy"/>
                <a:cs typeface="Aileron Heavy"/>
                <a:sym typeface="Aileron Heavy"/>
              </a:rPr>
              <a:t>újrahasznosítása</a:t>
            </a:r>
            <a:r>
              <a:rPr lang="hu-HU" sz="3900" dirty="0">
                <a:solidFill>
                  <a:srgbClr val="322A2A"/>
                </a:solidFill>
                <a:latin typeface="+mj-lt"/>
                <a:ea typeface="Aileron Heavy"/>
                <a:cs typeface="Aileron Heavy"/>
                <a:sym typeface="Aileron Heavy"/>
              </a:rPr>
              <a:t> </a:t>
            </a:r>
          </a:p>
          <a:p>
            <a:pPr marL="571500" indent="-571500">
              <a:lnSpc>
                <a:spcPts val="4680"/>
              </a:lnSpc>
              <a:buFont typeface="Wingdings" panose="05000000000000000000" pitchFamily="2" charset="2"/>
              <a:buChar char="Ø"/>
            </a:pPr>
            <a:endParaRPr lang="hu-HU" sz="3900" dirty="0">
              <a:solidFill>
                <a:srgbClr val="322A2A"/>
              </a:solidFill>
              <a:latin typeface="+mj-lt"/>
              <a:ea typeface="Aileron Heavy"/>
              <a:cs typeface="Aileron Heavy"/>
              <a:sym typeface="Aileron Heavy"/>
            </a:endParaRPr>
          </a:p>
          <a:p>
            <a:pPr marL="571500" indent="-571500">
              <a:lnSpc>
                <a:spcPts val="4680"/>
              </a:lnSpc>
              <a:buFont typeface="Wingdings" panose="05000000000000000000" pitchFamily="2" charset="2"/>
              <a:buChar char="Ø"/>
            </a:pPr>
            <a:r>
              <a:rPr lang="hu-HU" sz="3900" dirty="0">
                <a:solidFill>
                  <a:srgbClr val="322A2A"/>
                </a:solidFill>
                <a:latin typeface="+mj-lt"/>
                <a:ea typeface="Aileron Heavy"/>
                <a:cs typeface="Aileron Heavy"/>
                <a:sym typeface="Aileron Heavy"/>
              </a:rPr>
              <a:t>Élő kiállítás a reformkori könyvkultúráról  </a:t>
            </a:r>
          </a:p>
          <a:p>
            <a:pPr marL="571500" indent="-571500">
              <a:lnSpc>
                <a:spcPts val="4680"/>
              </a:lnSpc>
              <a:buFont typeface="Wingdings" panose="05000000000000000000" pitchFamily="2" charset="2"/>
              <a:buChar char="Ø"/>
            </a:pPr>
            <a:endParaRPr lang="hu-HU" sz="3900" dirty="0">
              <a:solidFill>
                <a:srgbClr val="322A2A"/>
              </a:solidFill>
              <a:latin typeface="+mj-lt"/>
              <a:ea typeface="Aileron Heavy"/>
              <a:cs typeface="Aileron Heavy"/>
              <a:sym typeface="Aileron Heavy"/>
            </a:endParaRPr>
          </a:p>
          <a:p>
            <a:pPr marL="571500" indent="-571500">
              <a:lnSpc>
                <a:spcPts val="4680"/>
              </a:lnSpc>
              <a:buFont typeface="Wingdings" panose="05000000000000000000" pitchFamily="2" charset="2"/>
              <a:buChar char="Ø"/>
            </a:pPr>
            <a:r>
              <a:rPr lang="hu-HU" sz="3900" dirty="0">
                <a:solidFill>
                  <a:srgbClr val="322A2A"/>
                </a:solidFill>
                <a:latin typeface="+mj-lt"/>
                <a:ea typeface="Aileron Heavy"/>
                <a:cs typeface="Aileron Heavy"/>
                <a:sym typeface="Aileron Heavy"/>
              </a:rPr>
              <a:t>Könyvbemutató élő kiállítással egybekötve  </a:t>
            </a:r>
          </a:p>
          <a:p>
            <a:pPr marL="571500" indent="-571500">
              <a:lnSpc>
                <a:spcPts val="4680"/>
              </a:lnSpc>
              <a:buFont typeface="Wingdings" panose="05000000000000000000" pitchFamily="2" charset="2"/>
              <a:buChar char="Ø"/>
            </a:pPr>
            <a:endParaRPr lang="hu-HU" sz="3900" dirty="0">
              <a:solidFill>
                <a:srgbClr val="322A2A"/>
              </a:solidFill>
              <a:latin typeface="+mj-lt"/>
              <a:ea typeface="Aileron Heavy"/>
              <a:cs typeface="Aileron Heavy"/>
              <a:sym typeface="Aileron Heavy"/>
            </a:endParaRPr>
          </a:p>
          <a:p>
            <a:pPr marL="571500" indent="-571500">
              <a:lnSpc>
                <a:spcPts val="4680"/>
              </a:lnSpc>
              <a:buFont typeface="Wingdings" panose="05000000000000000000" pitchFamily="2" charset="2"/>
              <a:buChar char="Ø"/>
            </a:pPr>
            <a:r>
              <a:rPr lang="hu-HU" sz="3900" dirty="0">
                <a:solidFill>
                  <a:srgbClr val="322A2A"/>
                </a:solidFill>
                <a:latin typeface="+mj-lt"/>
                <a:ea typeface="Aileron Heavy"/>
                <a:cs typeface="Aileron Heavy"/>
                <a:sym typeface="Aileron Heavy"/>
              </a:rPr>
              <a:t>Bőröndmúzeum </a:t>
            </a:r>
          </a:p>
          <a:p>
            <a:pPr marL="571500" indent="-571500">
              <a:lnSpc>
                <a:spcPts val="4680"/>
              </a:lnSpc>
              <a:buFont typeface="Wingdings" panose="05000000000000000000" pitchFamily="2" charset="2"/>
              <a:buChar char="Ø"/>
            </a:pPr>
            <a:endParaRPr lang="hu-HU" sz="3900" dirty="0">
              <a:solidFill>
                <a:srgbClr val="322A2A"/>
              </a:solidFill>
              <a:latin typeface="+mj-lt"/>
              <a:ea typeface="Aileron Heavy"/>
              <a:cs typeface="Aileron Heavy"/>
              <a:sym typeface="Aileron Heavy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8E776969-82D6-2C4B-720B-1CE6827585D9}"/>
              </a:ext>
            </a:extLst>
          </p:cNvPr>
          <p:cNvSpPr txBox="1"/>
          <p:nvPr/>
        </p:nvSpPr>
        <p:spPr>
          <a:xfrm>
            <a:off x="-3398247" y="345580"/>
            <a:ext cx="15043739" cy="6348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80"/>
              </a:lnSpc>
            </a:pPr>
            <a:r>
              <a:rPr lang="hu-HU" sz="5400" b="1" dirty="0">
                <a:solidFill>
                  <a:srgbClr val="322A2A"/>
                </a:solidFill>
                <a:latin typeface="+mj-lt"/>
                <a:ea typeface="Aileron Heavy"/>
                <a:cs typeface="Aileron Heavy"/>
                <a:sym typeface="Aileron Heavy"/>
              </a:rPr>
              <a:t>Konkrét megvalósulások</a:t>
            </a:r>
            <a:endParaRPr lang="en-US" sz="5400" b="1" dirty="0">
              <a:solidFill>
                <a:srgbClr val="322A2A"/>
              </a:solidFill>
              <a:latin typeface="+mj-lt"/>
              <a:ea typeface="Aileron Heavy"/>
              <a:cs typeface="Aileron Heavy"/>
              <a:sym typeface="Aileron Heavy"/>
            </a:endParaRPr>
          </a:p>
        </p:txBody>
      </p:sp>
      <p:pic>
        <p:nvPicPr>
          <p:cNvPr id="9" name="Kép 8" descr="A képen szöveg, nyugta, könyv, levél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16A0DA71-17FF-2E96-998A-E62A7A665B4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1488" y="-1"/>
            <a:ext cx="9056512" cy="6792384"/>
          </a:xfrm>
          <a:prstGeom prst="rect">
            <a:avLst/>
          </a:prstGeom>
        </p:spPr>
      </p:pic>
      <p:pic>
        <p:nvPicPr>
          <p:cNvPr id="11" name="Kép 10" descr="A képen ruházat, személy, fedett pályás, ruha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29FB0D74-BAEC-42CF-9A18-12BFF2AF453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5269" y="1075888"/>
            <a:ext cx="9714680" cy="6477000"/>
          </a:xfrm>
          <a:prstGeom prst="rect">
            <a:avLst/>
          </a:prstGeom>
        </p:spPr>
      </p:pic>
      <p:pic>
        <p:nvPicPr>
          <p:cNvPr id="13" name="Kép 12" descr="A képen ruházat, személy, fal, fedett pályás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09F946A0-944D-B54E-4F2A-FABB0A5A80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0086" y="504388"/>
            <a:ext cx="7715250" cy="10287000"/>
          </a:xfrm>
          <a:prstGeom prst="rect">
            <a:avLst/>
          </a:prstGeom>
        </p:spPr>
      </p:pic>
      <p:pic>
        <p:nvPicPr>
          <p:cNvPr id="15" name="Kép 14" descr="A képen ruházat, személy, Emberi arc, ember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A0F97E79-FBCA-C5BC-7F36-15CE1CA3D6E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1717" y="4458758"/>
            <a:ext cx="10329333" cy="581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29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F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2">
            <a:extLst>
              <a:ext uri="{FF2B5EF4-FFF2-40B4-BE49-F238E27FC236}">
                <a16:creationId xmlns:a16="http://schemas.microsoft.com/office/drawing/2014/main" id="{7C94F1FD-45F8-E8CC-716D-4869559725AF}"/>
              </a:ext>
            </a:extLst>
          </p:cNvPr>
          <p:cNvSpPr/>
          <p:nvPr/>
        </p:nvSpPr>
        <p:spPr>
          <a:xfrm rot="5400000" flipV="1">
            <a:off x="10059899" y="2291195"/>
            <a:ext cx="10287000" cy="5704609"/>
          </a:xfrm>
          <a:custGeom>
            <a:avLst/>
            <a:gdLst/>
            <a:ahLst/>
            <a:cxnLst/>
            <a:rect l="l" t="t" r="r" b="b"/>
            <a:pathLst>
              <a:path w="10287000" h="5704609">
                <a:moveTo>
                  <a:pt x="0" y="5704610"/>
                </a:moveTo>
                <a:lnTo>
                  <a:pt x="10287000" y="5704610"/>
                </a:lnTo>
                <a:lnTo>
                  <a:pt x="10287000" y="0"/>
                </a:lnTo>
                <a:lnTo>
                  <a:pt x="0" y="0"/>
                </a:lnTo>
                <a:lnTo>
                  <a:pt x="0" y="570461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B3160495-4A9E-376E-03B5-A17FA257FBD3}"/>
              </a:ext>
            </a:extLst>
          </p:cNvPr>
          <p:cNvSpPr txBox="1"/>
          <p:nvPr/>
        </p:nvSpPr>
        <p:spPr>
          <a:xfrm>
            <a:off x="514473" y="9761806"/>
            <a:ext cx="2980616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hu-HU" sz="1600">
                <a:solidFill>
                  <a:schemeClr val="bg1">
                    <a:lumMod val="65000"/>
                  </a:schemeClr>
                </a:solidFill>
                <a:latin typeface="Open Sans"/>
                <a:ea typeface="Calibri"/>
                <a:cs typeface="Calibri"/>
              </a:rPr>
              <a:t>MKE Vándorgyűlés 2025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B8355AB4-B01F-02DE-7FC5-737F51446FE4}"/>
              </a:ext>
            </a:extLst>
          </p:cNvPr>
          <p:cNvSpPr txBox="1"/>
          <p:nvPr/>
        </p:nvSpPr>
        <p:spPr>
          <a:xfrm>
            <a:off x="17511554" y="9761805"/>
            <a:ext cx="546700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hu-HU" sz="1600" dirty="0">
                <a:solidFill>
                  <a:schemeClr val="bg1">
                    <a:lumMod val="65000"/>
                  </a:schemeClr>
                </a:solidFill>
                <a:ea typeface="Calibri"/>
                <a:cs typeface="Calibri"/>
              </a:rPr>
              <a:t> 9</a:t>
            </a:r>
            <a:endParaRPr lang="hu-HU" sz="1600" dirty="0">
              <a:solidFill>
                <a:schemeClr val="bg1">
                  <a:lumMod val="65000"/>
                </a:schemeClr>
              </a:solidFill>
              <a:latin typeface="Open Sans"/>
              <a:ea typeface="Calibri"/>
              <a:cs typeface="Calibri"/>
            </a:endParaRPr>
          </a:p>
        </p:txBody>
      </p:sp>
      <p:cxnSp>
        <p:nvCxnSpPr>
          <p:cNvPr id="2" name="Egyenes összekötő nyíllal 1">
            <a:extLst>
              <a:ext uri="{FF2B5EF4-FFF2-40B4-BE49-F238E27FC236}">
                <a16:creationId xmlns:a16="http://schemas.microsoft.com/office/drawing/2014/main" id="{B83CD26B-FCFF-A7EA-2B11-76DAA6551546}"/>
              </a:ext>
            </a:extLst>
          </p:cNvPr>
          <p:cNvCxnSpPr/>
          <p:nvPr/>
        </p:nvCxnSpPr>
        <p:spPr>
          <a:xfrm>
            <a:off x="4756" y="9641473"/>
            <a:ext cx="3486079" cy="1188"/>
          </a:xfrm>
          <a:prstGeom prst="straightConnector1">
            <a:avLst/>
          </a:prstGeom>
          <a:ln>
            <a:solidFill>
              <a:srgbClr val="005B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Egyenes összekötő nyíllal 3">
            <a:extLst>
              <a:ext uri="{FF2B5EF4-FFF2-40B4-BE49-F238E27FC236}">
                <a16:creationId xmlns:a16="http://schemas.microsoft.com/office/drawing/2014/main" id="{BD2BFB4A-DDEF-7622-46C6-5AC164B62B5A}"/>
              </a:ext>
            </a:extLst>
          </p:cNvPr>
          <p:cNvCxnSpPr>
            <a:cxnSpLocks/>
          </p:cNvCxnSpPr>
          <p:nvPr/>
        </p:nvCxnSpPr>
        <p:spPr>
          <a:xfrm>
            <a:off x="17178692" y="9641472"/>
            <a:ext cx="1113270" cy="1188"/>
          </a:xfrm>
          <a:prstGeom prst="straightConnector1">
            <a:avLst/>
          </a:prstGeom>
          <a:ln>
            <a:solidFill>
              <a:srgbClr val="005B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8">
            <a:extLst>
              <a:ext uri="{FF2B5EF4-FFF2-40B4-BE49-F238E27FC236}">
                <a16:creationId xmlns:a16="http://schemas.microsoft.com/office/drawing/2014/main" id="{38AE4B4B-2C36-E0E8-3B63-4EBECABA0765}"/>
              </a:ext>
            </a:extLst>
          </p:cNvPr>
          <p:cNvSpPr txBox="1"/>
          <p:nvPr/>
        </p:nvSpPr>
        <p:spPr>
          <a:xfrm>
            <a:off x="691561" y="946187"/>
            <a:ext cx="9787332" cy="6348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80"/>
              </a:lnSpc>
            </a:pPr>
            <a:r>
              <a:rPr lang="hu-HU" sz="5400" b="1" dirty="0">
                <a:solidFill>
                  <a:srgbClr val="322A2A"/>
                </a:solidFill>
                <a:latin typeface="+mj-lt"/>
                <a:ea typeface="Aileron Heavy"/>
                <a:cs typeface="Aileron Heavy"/>
                <a:sym typeface="Aileron Heavy"/>
              </a:rPr>
              <a:t>Felhasznált irodalom</a:t>
            </a:r>
            <a:endParaRPr lang="en-US" sz="5400" b="1" dirty="0">
              <a:solidFill>
                <a:srgbClr val="322A2A"/>
              </a:solidFill>
              <a:latin typeface="+mj-lt"/>
              <a:ea typeface="Aileron Heavy"/>
              <a:cs typeface="Aileron Heavy"/>
              <a:sym typeface="Aileron Heavy"/>
            </a:endParaRPr>
          </a:p>
        </p:txBody>
      </p:sp>
      <p:sp>
        <p:nvSpPr>
          <p:cNvPr id="7" name="TextBox 8">
            <a:extLst>
              <a:ext uri="{FF2B5EF4-FFF2-40B4-BE49-F238E27FC236}">
                <a16:creationId xmlns:a16="http://schemas.microsoft.com/office/drawing/2014/main" id="{A0ED6AD3-A0EC-C4A5-FBB0-52BF57DE06D4}"/>
              </a:ext>
            </a:extLst>
          </p:cNvPr>
          <p:cNvSpPr txBox="1"/>
          <p:nvPr/>
        </p:nvSpPr>
        <p:spPr>
          <a:xfrm>
            <a:off x="232296" y="1782287"/>
            <a:ext cx="14938431" cy="35977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indent="-571500">
              <a:lnSpc>
                <a:spcPts val="4680"/>
              </a:lnSpc>
              <a:buFont typeface="Wingdings" panose="05000000000000000000" pitchFamily="2" charset="2"/>
              <a:buChar char="Ø"/>
            </a:pPr>
            <a:endParaRPr lang="hu-HU" sz="3900" dirty="0">
              <a:solidFill>
                <a:srgbClr val="322A2A"/>
              </a:solidFill>
              <a:latin typeface="+mj-lt"/>
              <a:ea typeface="Aileron Heavy"/>
              <a:cs typeface="Aileron Heavy"/>
              <a:sym typeface="Aileron Heavy"/>
            </a:endParaRPr>
          </a:p>
          <a:p>
            <a:pPr marL="571500" indent="-571500">
              <a:lnSpc>
                <a:spcPts val="4680"/>
              </a:lnSpc>
              <a:buFont typeface="Wingdings" panose="05000000000000000000" pitchFamily="2" charset="2"/>
              <a:buChar char="Ø"/>
            </a:pPr>
            <a:r>
              <a:rPr lang="hu-HU" sz="3900" dirty="0">
                <a:solidFill>
                  <a:srgbClr val="322A2A"/>
                </a:solidFill>
                <a:latin typeface="+mj-lt"/>
                <a:ea typeface="Aileron Heavy"/>
                <a:cs typeface="Aileron Heavy"/>
                <a:sym typeface="Aileron Heavy"/>
              </a:rPr>
              <a:t>Lőrincz Andrea (2020): Múzeumok és történelmi újrajátszók együttműködési lehetőségei. </a:t>
            </a:r>
            <a:r>
              <a:rPr lang="hu-HU" sz="3900" dirty="0" err="1">
                <a:solidFill>
                  <a:srgbClr val="322A2A"/>
                </a:solidFill>
                <a:latin typeface="+mj-lt"/>
                <a:ea typeface="Aileron Heavy"/>
                <a:cs typeface="Aileron Heavy"/>
                <a:sym typeface="Aileron Heavy"/>
              </a:rPr>
              <a:t>Polymatheia</a:t>
            </a:r>
            <a:r>
              <a:rPr lang="hu-HU" sz="3900" dirty="0">
                <a:solidFill>
                  <a:srgbClr val="322A2A"/>
                </a:solidFill>
                <a:latin typeface="+mj-lt"/>
                <a:ea typeface="Aileron Heavy"/>
                <a:cs typeface="Aileron Heavy"/>
                <a:sym typeface="Aileron Heavy"/>
              </a:rPr>
              <a:t> 17. évf. 3-4. sz. 121-142. old. </a:t>
            </a:r>
          </a:p>
          <a:p>
            <a:pPr marL="571500" indent="-571500">
              <a:lnSpc>
                <a:spcPts val="4680"/>
              </a:lnSpc>
              <a:buFont typeface="Wingdings" panose="05000000000000000000" pitchFamily="2" charset="2"/>
              <a:buChar char="Ø"/>
            </a:pPr>
            <a:endParaRPr lang="hu-HU" sz="3900" dirty="0">
              <a:solidFill>
                <a:srgbClr val="322A2A"/>
              </a:solidFill>
              <a:latin typeface="+mj-lt"/>
              <a:ea typeface="Aileron Heavy"/>
              <a:cs typeface="Aileron Heavy"/>
              <a:sym typeface="Aileron Heavy"/>
            </a:endParaRPr>
          </a:p>
          <a:p>
            <a:pPr marL="571500" indent="-571500">
              <a:lnSpc>
                <a:spcPts val="4680"/>
              </a:lnSpc>
              <a:buFont typeface="Wingdings" panose="05000000000000000000" pitchFamily="2" charset="2"/>
              <a:buChar char="Ø"/>
            </a:pPr>
            <a:r>
              <a:rPr lang="hu-HU" sz="3900" dirty="0" err="1">
                <a:solidFill>
                  <a:srgbClr val="322A2A"/>
                </a:solidFill>
                <a:latin typeface="+mj-lt"/>
                <a:ea typeface="Aileron Heavy"/>
                <a:cs typeface="Aileron Heavy"/>
                <a:sym typeface="Aileron Heavy"/>
              </a:rPr>
              <a:t>Puczkó</a:t>
            </a:r>
            <a:r>
              <a:rPr lang="hu-HU" sz="3900" dirty="0">
                <a:solidFill>
                  <a:srgbClr val="322A2A"/>
                </a:solidFill>
                <a:latin typeface="+mj-lt"/>
                <a:ea typeface="Aileron Heavy"/>
                <a:cs typeface="Aileron Heavy"/>
                <a:sym typeface="Aileron Heavy"/>
              </a:rPr>
              <a:t> László – Rátz Tamara (2000): Az attrakciótól az élményig: </a:t>
            </a:r>
            <a:br>
              <a:rPr lang="hu-HU" sz="3900" dirty="0">
                <a:solidFill>
                  <a:srgbClr val="322A2A"/>
                </a:solidFill>
                <a:latin typeface="+mj-lt"/>
                <a:ea typeface="Aileron Heavy"/>
                <a:cs typeface="Aileron Heavy"/>
                <a:sym typeface="Aileron Heavy"/>
              </a:rPr>
            </a:br>
            <a:r>
              <a:rPr lang="hu-HU" sz="3900" dirty="0">
                <a:solidFill>
                  <a:srgbClr val="322A2A"/>
                </a:solidFill>
                <a:latin typeface="+mj-lt"/>
                <a:ea typeface="Aileron Heavy"/>
                <a:cs typeface="Aileron Heavy"/>
                <a:sym typeface="Aileron Heavy"/>
              </a:rPr>
              <a:t>a látogatómenedzsment módszerei. Budapest, Geomédia Szakkönyvek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987B110-8B67-3CDC-1D8F-396762106E99}"/>
              </a:ext>
            </a:extLst>
          </p:cNvPr>
          <p:cNvSpPr txBox="1"/>
          <p:nvPr/>
        </p:nvSpPr>
        <p:spPr>
          <a:xfrm>
            <a:off x="232296" y="5380003"/>
            <a:ext cx="13927457" cy="42004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indent="-571500">
              <a:lnSpc>
                <a:spcPts val="4680"/>
              </a:lnSpc>
              <a:buFont typeface="Wingdings" panose="05000000000000000000" pitchFamily="2" charset="2"/>
              <a:buChar char="Ø"/>
            </a:pPr>
            <a:endParaRPr lang="hu-HU" sz="3900" dirty="0">
              <a:solidFill>
                <a:srgbClr val="322A2A"/>
              </a:solidFill>
              <a:latin typeface="+mj-lt"/>
              <a:ea typeface="Aileron Heavy"/>
              <a:cs typeface="Aileron Heavy"/>
              <a:sym typeface="Aileron Heavy"/>
            </a:endParaRPr>
          </a:p>
          <a:p>
            <a:pPr marL="571500" indent="-571500">
              <a:lnSpc>
                <a:spcPts val="4680"/>
              </a:lnSpc>
              <a:buFont typeface="Wingdings" panose="05000000000000000000" pitchFamily="2" charset="2"/>
              <a:buChar char="Ø"/>
            </a:pPr>
            <a:endParaRPr lang="hu-HU" sz="3900" dirty="0">
              <a:solidFill>
                <a:srgbClr val="322A2A"/>
              </a:solidFill>
              <a:latin typeface="+mj-lt"/>
              <a:ea typeface="Aileron Heavy"/>
              <a:cs typeface="Aileron Heavy"/>
              <a:sym typeface="Aileron Heavy"/>
            </a:endParaRPr>
          </a:p>
          <a:p>
            <a:pPr marL="571500" indent="-571500">
              <a:lnSpc>
                <a:spcPts val="4680"/>
              </a:lnSpc>
              <a:buFont typeface="Wingdings" panose="05000000000000000000" pitchFamily="2" charset="2"/>
              <a:buChar char="Ø"/>
            </a:pPr>
            <a:endParaRPr lang="hu-HU" sz="3900" dirty="0">
              <a:solidFill>
                <a:srgbClr val="322A2A"/>
              </a:solidFill>
              <a:latin typeface="+mj-lt"/>
              <a:ea typeface="Aileron Heavy"/>
              <a:cs typeface="Aileron Heavy"/>
              <a:sym typeface="Aileron Heavy"/>
            </a:endParaRPr>
          </a:p>
          <a:p>
            <a:pPr marL="571500" indent="-571500">
              <a:lnSpc>
                <a:spcPts val="4680"/>
              </a:lnSpc>
              <a:buFont typeface="Wingdings" panose="05000000000000000000" pitchFamily="2" charset="2"/>
              <a:buChar char="Ø"/>
            </a:pPr>
            <a:r>
              <a:rPr lang="hu-HU" sz="3900" dirty="0">
                <a:solidFill>
                  <a:srgbClr val="322A2A"/>
                </a:solidFill>
                <a:latin typeface="+mj-lt"/>
                <a:ea typeface="Aileron Heavy"/>
                <a:cs typeface="Aileron Heavy"/>
                <a:sym typeface="Aileron Heavy"/>
              </a:rPr>
              <a:t>A fotókat készítették: </a:t>
            </a:r>
            <a:r>
              <a:rPr lang="hu-HU" sz="4000" dirty="0">
                <a:solidFill>
                  <a:srgbClr val="322A2A"/>
                </a:solidFill>
                <a:ea typeface="Aileron Heavy"/>
                <a:cs typeface="Aileron Heavy"/>
                <a:sym typeface="Aileron Heavy"/>
              </a:rPr>
              <a:t>32. Esterházy gyalogezred Hagyományőrző Egyesület, </a:t>
            </a:r>
            <a:r>
              <a:rPr lang="hu-HU" sz="3900" dirty="0" err="1">
                <a:solidFill>
                  <a:srgbClr val="322A2A"/>
                </a:solidFill>
                <a:latin typeface="+mj-lt"/>
                <a:ea typeface="Aileron Heavy"/>
                <a:cs typeface="Aileron Heavy"/>
                <a:sym typeface="Aileron Heavy"/>
              </a:rPr>
              <a:t>Banderium</a:t>
            </a:r>
            <a:r>
              <a:rPr lang="hu-HU" sz="3900" dirty="0">
                <a:solidFill>
                  <a:srgbClr val="322A2A"/>
                </a:solidFill>
                <a:latin typeface="+mj-lt"/>
                <a:ea typeface="Aileron Heavy"/>
                <a:cs typeface="Aileron Heavy"/>
                <a:sym typeface="Aileron Heavy"/>
              </a:rPr>
              <a:t> Hungarorum, </a:t>
            </a:r>
            <a:r>
              <a:rPr lang="hu-HU" sz="3900" dirty="0" err="1">
                <a:solidFill>
                  <a:srgbClr val="322A2A"/>
                </a:solidFill>
                <a:latin typeface="+mj-lt"/>
                <a:ea typeface="Aileron Heavy"/>
                <a:cs typeface="Aileron Heavy"/>
                <a:sym typeface="Aileron Heavy"/>
              </a:rPr>
              <a:t>Fuska</a:t>
            </a:r>
            <a:r>
              <a:rPr lang="hu-HU" sz="3900" dirty="0">
                <a:solidFill>
                  <a:srgbClr val="322A2A"/>
                </a:solidFill>
                <a:latin typeface="+mj-lt"/>
                <a:ea typeface="Aileron Heavy"/>
                <a:cs typeface="Aileron Heavy"/>
                <a:sym typeface="Aileron Heavy"/>
              </a:rPr>
              <a:t> Nikol, Lencsés Ákos, </a:t>
            </a:r>
            <a:r>
              <a:rPr lang="hu-HU" sz="3900" dirty="0" err="1">
                <a:solidFill>
                  <a:srgbClr val="322A2A"/>
                </a:solidFill>
                <a:latin typeface="+mj-lt"/>
                <a:ea typeface="Aileron Heavy"/>
                <a:cs typeface="Aileron Heavy"/>
                <a:sym typeface="Aileron Heavy"/>
              </a:rPr>
              <a:t>Mónos</a:t>
            </a:r>
            <a:r>
              <a:rPr lang="hu-HU" sz="3900" dirty="0">
                <a:solidFill>
                  <a:srgbClr val="322A2A"/>
                </a:solidFill>
                <a:latin typeface="+mj-lt"/>
                <a:ea typeface="Aileron Heavy"/>
                <a:cs typeface="Aileron Heavy"/>
                <a:sym typeface="Aileron Heavy"/>
              </a:rPr>
              <a:t> Gábor, </a:t>
            </a:r>
            <a:r>
              <a:rPr lang="hu-HU" sz="4000" dirty="0">
                <a:solidFill>
                  <a:srgbClr val="322A2A"/>
                </a:solidFill>
                <a:ea typeface="Aileron Heavy"/>
                <a:cs typeface="Aileron Heavy"/>
                <a:sym typeface="Aileron Heavy"/>
              </a:rPr>
              <a:t>Officina </a:t>
            </a:r>
            <a:r>
              <a:rPr lang="hu-HU" sz="4000" dirty="0" err="1">
                <a:solidFill>
                  <a:srgbClr val="322A2A"/>
                </a:solidFill>
                <a:ea typeface="Aileron Heavy"/>
                <a:cs typeface="Aileron Heavy"/>
                <a:sym typeface="Aileron Heavy"/>
              </a:rPr>
              <a:t>Monasterii</a:t>
            </a:r>
            <a:r>
              <a:rPr lang="hu-HU" sz="4000" dirty="0">
                <a:solidFill>
                  <a:srgbClr val="322A2A"/>
                </a:solidFill>
                <a:ea typeface="Aileron Heavy"/>
                <a:cs typeface="Aileron Heavy"/>
                <a:sym typeface="Aileron Heavy"/>
              </a:rPr>
              <a:t>, </a:t>
            </a:r>
            <a:r>
              <a:rPr lang="hu-HU" sz="3900" dirty="0">
                <a:solidFill>
                  <a:srgbClr val="322A2A"/>
                </a:solidFill>
                <a:latin typeface="+mj-lt"/>
                <a:ea typeface="Aileron Heavy"/>
                <a:cs typeface="Aileron Heavy"/>
                <a:sym typeface="Aileron Heavy"/>
              </a:rPr>
              <a:t>Szilágyi Nóra, Varga Norbert, Zsarátnok Zsoldosai 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um" ma:contentTypeID="0x010100F68FB6BC2D9B344493E82F829396F6D8" ma:contentTypeVersion="18" ma:contentTypeDescription="Új dokumentum létrehozása." ma:contentTypeScope="" ma:versionID="18d84137e970055f97c46a37dc0b774a">
  <xsd:schema xmlns:xsd="http://www.w3.org/2001/XMLSchema" xmlns:xs="http://www.w3.org/2001/XMLSchema" xmlns:p="http://schemas.microsoft.com/office/2006/metadata/properties" xmlns:ns2="e51c34a5-a014-4b30-87ad-56a43d811ab4" xmlns:ns3="74d9ca04-e9b1-4565-8cc7-0b4413266701" targetNamespace="http://schemas.microsoft.com/office/2006/metadata/properties" ma:root="true" ma:fieldsID="9052430737c736a053da0393a8052e38" ns2:_="" ns3:_="">
    <xsd:import namespace="e51c34a5-a014-4b30-87ad-56a43d811ab4"/>
    <xsd:import namespace="74d9ca04-e9b1-4565-8cc7-0b441326670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1c34a5-a014-4b30-87ad-56a43d811ab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Képcímkék" ma:readOnly="false" ma:fieldId="{5cf76f15-5ced-4ddc-b409-7134ff3c332f}" ma:taxonomyMulti="true" ma:sspId="05e7e27f-e892-4f83-94e1-90b55e231c0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d9ca04-e9b1-4565-8cc7-0b441326670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Résztvevők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Megosztva részletekkel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d6d6cf0c-089c-4d66-b76f-efc0a83d0bda}" ma:internalName="TaxCatchAll" ma:showField="CatchAllData" ma:web="74d9ca04-e9b1-4565-8cc7-0b441326670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artalomtípus"/>
        <xsd:element ref="dc:title" minOccurs="0" maxOccurs="1" ma:index="4" ma:displayName="Cím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51c34a5-a014-4b30-87ad-56a43d811ab4">
      <Terms xmlns="http://schemas.microsoft.com/office/infopath/2007/PartnerControls"/>
    </lcf76f155ced4ddcb4097134ff3c332f>
    <TaxCatchAll xmlns="74d9ca04-e9b1-4565-8cc7-0b4413266701" xsi:nil="true"/>
    <SharedWithUsers xmlns="74d9ca04-e9b1-4565-8cc7-0b4413266701">
      <UserInfo>
        <DisplayName/>
        <AccountId xsi:nil="true"/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ED083FA-D7A9-465C-81EE-C2C38CE4D7A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1c34a5-a014-4b30-87ad-56a43d811ab4"/>
    <ds:schemaRef ds:uri="74d9ca04-e9b1-4565-8cc7-0b441326670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4EDE10B-DEAE-46E9-BC04-B618C893C281}">
  <ds:schemaRefs>
    <ds:schemaRef ds:uri="http://purl.org/dc/dcmitype/"/>
    <ds:schemaRef ds:uri="http://schemas.microsoft.com/office/infopath/2007/PartnerControls"/>
    <ds:schemaRef ds:uri="http://purl.org/dc/terms/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74d9ca04-e9b1-4565-8cc7-0b4413266701"/>
    <ds:schemaRef ds:uri="e51c34a5-a014-4b30-87ad-56a43d811ab4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12A416E7-827A-4BA7-BF37-765668C7EC6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318</TotalTime>
  <Words>685</Words>
  <Application>Microsoft Office PowerPoint</Application>
  <PresentationFormat>Egyéni</PresentationFormat>
  <Paragraphs>96</Paragraphs>
  <Slides>9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9</vt:i4>
      </vt:variant>
    </vt:vector>
  </HeadingPairs>
  <TitlesOfParts>
    <vt:vector size="15" baseType="lpstr">
      <vt:lpstr>Aileron Heavy</vt:lpstr>
      <vt:lpstr>Wingdings</vt:lpstr>
      <vt:lpstr>Open Sans</vt:lpstr>
      <vt:lpstr>Calibri</vt:lpstr>
      <vt:lpstr>Arial</vt:lpstr>
      <vt:lpstr>Office Theme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Vándorgyűlés ppt sablon</dc:title>
  <dc:creator>User</dc:creator>
  <cp:lastModifiedBy>User</cp:lastModifiedBy>
  <cp:revision>28</cp:revision>
  <dcterms:created xsi:type="dcterms:W3CDTF">2006-08-16T00:00:00Z</dcterms:created>
  <dcterms:modified xsi:type="dcterms:W3CDTF">2025-07-07T13:25:31Z</dcterms:modified>
  <dc:identifier>DAGdrRHVZBw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0x010100F68FB6BC2D9B344493E82F829396F6D8</vt:lpwstr>
  </property>
  <property fmtid="{D5CDD505-2E9C-101B-9397-08002B2CF9AE}" pid="3" name="MediaServiceImageTags">
    <vt:lpwstr/>
  </property>
  <property fmtid="{D5CDD505-2E9C-101B-9397-08002B2CF9AE}" pid="4" name="Order">
    <vt:r8>4139900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TriggerFlowInfo">
    <vt:lpwstr/>
  </property>
</Properties>
</file>