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png" ContentType="image/png"/>
  <Override PartName="/ppt/media/image3.jpeg" ContentType="image/jpeg"/>
  <Override PartName="/ppt/media/image2.png" ContentType="image/png"/>
  <Override PartName="/ppt/media/image4.png" ContentType="image/png"/>
  <Override PartName="/ppt/media/image5.png" ContentType="image/png"/>
  <Override PartName="/ppt/media/image6.jpeg" ContentType="image/jpeg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19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1960" y="1709640"/>
            <a:ext cx="10515240" cy="1322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8732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304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196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8732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304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831960" y="1709640"/>
            <a:ext cx="10515240" cy="1322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38732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794304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83196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438732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794304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831960" y="1709640"/>
            <a:ext cx="10515240" cy="13222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hu-H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1499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831960" y="5373360"/>
            <a:ext cx="10515240" cy="715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20080" y="458964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83196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6220080" y="5373360"/>
            <a:ext cx="5131080" cy="71532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38732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7943040" y="458964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83196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body"/>
          </p:nvPr>
        </p:nvSpPr>
        <p:spPr>
          <a:xfrm>
            <a:off x="438732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 type="body"/>
          </p:nvPr>
        </p:nvSpPr>
        <p:spPr>
          <a:xfrm>
            <a:off x="7943040" y="5373360"/>
            <a:ext cx="3385800" cy="71532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hu-HU" sz="6000" spc="-1" strike="noStrike">
                <a:solidFill>
                  <a:srgbClr val="000000"/>
                </a:solidFill>
                <a:latin typeface="Calibri Light"/>
              </a:rPr>
              <a:t>Mintacím szerkesztése</a:t>
            </a:r>
            <a:endParaRPr b="0" lang="hu-H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75A0C7D-BB88-4B90-B280-49C7BE7D46ED}" type="datetime">
              <a:rPr b="0" lang="hu-HU" sz="1200" spc="-1" strike="noStrike">
                <a:solidFill>
                  <a:srgbClr val="8b8b8b"/>
                </a:solidFill>
                <a:latin typeface="Calibri"/>
              </a:rPr>
              <a:t>2024. 10. 17.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8108D66-32AC-4787-996E-C250916DFA5C}" type="slidenum">
              <a:rPr b="0" lang="hu-HU" sz="1200" spc="-1" strike="noStrike">
                <a:solidFill>
                  <a:srgbClr val="8b8b8b"/>
                </a:solidFill>
                <a:latin typeface="Calibri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Vázlatszöveg formátumának szerkesztése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Második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Harmadik vázlatszint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Negyedik vázlatszint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Ötödik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Hatodik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Hetedik vázlatszint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000000"/>
                </a:solidFill>
                <a:latin typeface="Calibri Light"/>
              </a:rPr>
              <a:t>Mintacím szerkesztése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Mintaszöveg szerkesztése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400" spc="-1" strike="noStrike">
                <a:solidFill>
                  <a:srgbClr val="000000"/>
                </a:solidFill>
                <a:latin typeface="Calibri"/>
              </a:rPr>
              <a:t>Második szint</a:t>
            </a:r>
            <a:endParaRPr b="0" lang="hu-H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000" spc="-1" strike="noStrike">
                <a:solidFill>
                  <a:srgbClr val="000000"/>
                </a:solidFill>
                <a:latin typeface="Calibri"/>
              </a:rPr>
              <a:t>Harmadik szint</a:t>
            </a:r>
            <a:endParaRPr b="0" lang="hu-H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Negyedik 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000000"/>
                </a:solidFill>
                <a:latin typeface="Calibri"/>
              </a:rPr>
              <a:t>Ötödik szint</a:t>
            </a:r>
            <a:endParaRPr b="0" lang="hu-H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0B4EBEA-2635-41E9-9D88-CE1360854A76}" type="datetime">
              <a:rPr b="0" lang="hu-HU" sz="1200" spc="-1" strike="noStrike">
                <a:solidFill>
                  <a:srgbClr val="8b8b8b"/>
                </a:solidFill>
                <a:latin typeface="Calibri"/>
              </a:rPr>
              <a:t>2024. 10. 17.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2AF0134B-2907-4D74-A8FB-EC8AC2CF6EB4}" type="slidenum">
              <a:rPr b="0" lang="hu-HU" sz="1200" spc="-1" strike="noStrike">
                <a:solidFill>
                  <a:srgbClr val="8b8b8b"/>
                </a:solidFill>
                <a:latin typeface="Calibri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  <p:pic>
        <p:nvPicPr>
          <p:cNvPr id="46" name="Kép 6" descr=""/>
          <p:cNvPicPr/>
          <p:nvPr/>
        </p:nvPicPr>
        <p:blipFill>
          <a:blip r:embed="rId2"/>
          <a:stretch/>
        </p:blipFill>
        <p:spPr>
          <a:xfrm>
            <a:off x="10936440" y="153000"/>
            <a:ext cx="1089000" cy="979920"/>
          </a:xfrm>
          <a:prstGeom prst="rect">
            <a:avLst/>
          </a:prstGeom>
          <a:ln>
            <a:noFill/>
          </a:ln>
        </p:spPr>
      </p:pic>
      <p:pic>
        <p:nvPicPr>
          <p:cNvPr id="47" name="Kép 7" descr=""/>
          <p:cNvPicPr/>
          <p:nvPr/>
        </p:nvPicPr>
        <p:blipFill>
          <a:blip r:embed="rId3"/>
          <a:stretch/>
        </p:blipFill>
        <p:spPr>
          <a:xfrm>
            <a:off x="165960" y="153000"/>
            <a:ext cx="2381040" cy="666360"/>
          </a:xfrm>
          <a:prstGeom prst="rect">
            <a:avLst/>
          </a:prstGeom>
          <a:ln>
            <a:noFill/>
          </a:ln>
        </p:spPr>
      </p:pic>
      <p:pic>
        <p:nvPicPr>
          <p:cNvPr id="48" name="Kép 8" descr=""/>
          <p:cNvPicPr/>
          <p:nvPr/>
        </p:nvPicPr>
        <p:blipFill>
          <a:blip r:embed="rId4"/>
          <a:stretch/>
        </p:blipFill>
        <p:spPr>
          <a:xfrm>
            <a:off x="10838880" y="6075000"/>
            <a:ext cx="1284120" cy="71568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hu-HU" sz="6000" spc="-1" strike="noStrike">
                <a:solidFill>
                  <a:srgbClr val="000000"/>
                </a:solidFill>
                <a:latin typeface="Calibri Light"/>
              </a:rPr>
              <a:t>Mintacím szerkesztése</a:t>
            </a:r>
            <a:endParaRPr b="0" lang="hu-H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400" spc="-1" strike="noStrike">
                <a:solidFill>
                  <a:srgbClr val="8b8b8b"/>
                </a:solidFill>
                <a:latin typeface="Calibri"/>
              </a:rPr>
              <a:t>Mintaszöveg szerkesztése</a:t>
            </a:r>
            <a:endParaRPr b="0" lang="hu-H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87B2425-2127-43DD-95EE-8189325289EB}" type="datetime">
              <a:rPr b="0" lang="hu-HU" sz="1200" spc="-1" strike="noStrike">
                <a:solidFill>
                  <a:srgbClr val="8b8b8b"/>
                </a:solidFill>
                <a:latin typeface="Calibri"/>
              </a:rPr>
              <a:t>2024. 10. 17.</a:t>
            </a:fld>
            <a:endParaRPr b="0" lang="hu-HU" sz="1200" spc="-1" strike="noStrike"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u-HU" sz="2400" spc="-1" strike="noStrike"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D589088-F56B-4C75-8EDF-3FD25E990750}" type="slidenum">
              <a:rPr b="0" lang="hu-HU" sz="1200" spc="-1" strike="noStrike">
                <a:solidFill>
                  <a:srgbClr val="8b8b8b"/>
                </a:solidFill>
                <a:latin typeface="Calibri"/>
              </a:rPr>
              <a:t>&lt;szám&gt;</a:t>
            </a:fld>
            <a:endParaRPr b="0" lang="hu-H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hu-HU" sz="6000" spc="-1" strike="noStrike">
                <a:solidFill>
                  <a:srgbClr val="70ad47"/>
                </a:solidFill>
                <a:latin typeface="Calibri Light"/>
              </a:rPr>
              <a:t>Zöldkönyvtári Szakmai napok</a:t>
            </a:r>
            <a:br/>
            <a:r>
              <a:rPr b="0" lang="hu-HU" sz="6000" spc="-1" strike="noStrike">
                <a:solidFill>
                  <a:srgbClr val="70ad47"/>
                </a:solidFill>
                <a:latin typeface="Calibri Light"/>
              </a:rPr>
              <a:t>2024. 10. 16-18.Paks</a:t>
            </a:r>
            <a:endParaRPr b="0" lang="hu-H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32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3600" spc="-1" strike="noStrike">
                <a:solidFill>
                  <a:srgbClr val="70ad47"/>
                </a:solidFill>
                <a:latin typeface="Calibri"/>
              </a:rPr>
              <a:t>Vitaindító gondolatok</a:t>
            </a:r>
            <a:endParaRPr b="0" lang="hu-HU" sz="3600" spc="-1" strike="noStrike">
              <a:latin typeface="Arial"/>
            </a:endParaRPr>
          </a:p>
        </p:txBody>
      </p:sp>
      <p:pic>
        <p:nvPicPr>
          <p:cNvPr id="128" name="Kép 4" descr=""/>
          <p:cNvPicPr/>
          <p:nvPr/>
        </p:nvPicPr>
        <p:blipFill>
          <a:blip r:embed="rId1"/>
          <a:stretch/>
        </p:blipFill>
        <p:spPr>
          <a:xfrm>
            <a:off x="10936440" y="153000"/>
            <a:ext cx="1089000" cy="979920"/>
          </a:xfrm>
          <a:prstGeom prst="rect">
            <a:avLst/>
          </a:prstGeom>
          <a:ln>
            <a:noFill/>
          </a:ln>
        </p:spPr>
      </p:pic>
      <p:pic>
        <p:nvPicPr>
          <p:cNvPr id="129" name="Kép 6" descr=""/>
          <p:cNvPicPr/>
          <p:nvPr/>
        </p:nvPicPr>
        <p:blipFill>
          <a:blip r:embed="rId2"/>
          <a:stretch/>
        </p:blipFill>
        <p:spPr>
          <a:xfrm>
            <a:off x="165960" y="153000"/>
            <a:ext cx="2381040" cy="666360"/>
          </a:xfrm>
          <a:prstGeom prst="rect">
            <a:avLst/>
          </a:prstGeom>
          <a:ln>
            <a:noFill/>
          </a:ln>
        </p:spPr>
      </p:pic>
      <p:pic>
        <p:nvPicPr>
          <p:cNvPr id="130" name="Kép 10" descr=""/>
          <p:cNvPicPr/>
          <p:nvPr/>
        </p:nvPicPr>
        <p:blipFill>
          <a:blip r:embed="rId3"/>
          <a:stretch/>
        </p:blipFill>
        <p:spPr>
          <a:xfrm>
            <a:off x="10838880" y="6075000"/>
            <a:ext cx="1284120" cy="715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2415960" y="365040"/>
            <a:ext cx="8937360" cy="807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12000"/>
          </a:bodyPr>
          <a:p>
            <a:pPr>
              <a:lnSpc>
                <a:spcPct val="90000"/>
              </a:lnSpc>
            </a:pPr>
            <a:br/>
            <a:r>
              <a:rPr b="0" lang="hu-HU" sz="4000" spc="-1" strike="noStrike">
                <a:solidFill>
                  <a:srgbClr val="70ad47"/>
                </a:solidFill>
                <a:latin typeface="Calibri Light"/>
              </a:rPr>
              <a:t>Zöldkönyvtári díj létrehozásával kapcsolatban átgondolandó kérdések I.</a:t>
            </a:r>
            <a:br/>
            <a:endParaRPr b="0" lang="hu-H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838080" y="1330200"/>
            <a:ext cx="10515240" cy="48024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3000"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AutoNum type="arabicPeriod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 cím alapításának célja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2. Kiíró szervezetek felsorolása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3. Jogszabályi háttér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4. Az odaítélés céljának megfogalmazása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5. Minősítő szervezetek feladatai, kötelezettségei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6. Minősítés folyamata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7. Cím átadásának időpontja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8. Felhívás közzétételének módja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9. Felhívás közzétételének határideje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10. Zsűrizésben/elbírálásban részt vevő szervezetek, valamint az őket képviselő személyek meghatározása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2271600" y="365040"/>
            <a:ext cx="90817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26000"/>
          </a:bodyPr>
          <a:p>
            <a:pPr>
              <a:lnSpc>
                <a:spcPct val="90000"/>
              </a:lnSpc>
            </a:pPr>
            <a:br/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Zöldkönyvtári díj létrehozásával kapcsolatban átgondolandó kérdések II.</a:t>
            </a:r>
            <a:br/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68000"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11. Cím tartalma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12. Címet elnyert pályázó esetleges kötelezettségei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13. Címet elnyert intézmények névsorának nyilvános közzététele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14. A címet meddig jogosult viselni az adott intézmény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15. A felkészülést segítő útmutatók, publikációk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16. Az elindulást segítő ellenőrző lista az IFLA Ensulib checklista nyomán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17. Legyenek-e a díjnak fokozatai?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18. A pályázat megítélésének szempontjai? /Az IFLA Green Library Award kritériumai/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3503520" y="365040"/>
            <a:ext cx="784980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A cím alapításának a célja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32000"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 könyvtárak legfontosabb érdeke a kultúra és a civilizáció javainak megőrzése. Ez napjainkban nem történhet másképp, mint a fenntarthatóság kultúrájának kialakításával. A könyvtáraknak ebben kiemelt szerepük van, mint a tudás megőrzés és kultúrateremtés kulcsintézményeinek. 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Célunk a zöldkönyvtári tevékenységben, hogy mindenki a lokális célkitűzésekből induljon el, de fontosnak tartjuk, hogy ösztönzést tudjunk nyújtani, hogy akik ebben szeretnének részt venni, érezzék a központi támogatást tevékenységük mögött.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Ez egy olyan könyvtáraknak adandó cím, mely a hagyományos és nem hagyományos könyvtári eszközökkel a fenntarthatóság eszméjének helyi szintű terjesztését támogatja.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Ez összhangban az IFLA és az ENSULIB törekvéseivel valamint a nemzeti fenntarthatósági programmal.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Zöld átállás kulturális feltételrendszerének megteremtésében a könyvtáraknak alapvető feladata van.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 jó gyakorlatok megosztásának, projektek bemutatásának motiváló ereje van.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3349440" y="365040"/>
            <a:ext cx="800388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Kiíró szervezetek felsorolása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2027-ig előkészítő tevékenység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2027-től Minisztérium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B verzió: IKSZ és MKE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4451760" y="365040"/>
            <a:ext cx="690156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Szervezeti forma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MKE + IKSZ közös munkacsoport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4-4 fő delegált (szakirodalomban jártas, zöldkönyvtári elköteleződés…)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mindenkori IFLA díjazottak (jelenleg 4 fő)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Feladatok többek között: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hírlevél készítése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tanulmányok készítése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honlap működtetése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országos igényfelmérés készítése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3927240" y="365040"/>
            <a:ext cx="74264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Jogszabályi háttér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követő jogszabály: pl.: KIM-rendelet részeként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előterjesztő: tervek szerint Minisztérium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4158000" y="365040"/>
            <a:ext cx="7195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Az odaítélés célja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 könyvtárak társadalmi felelősségvállalásának erősítése.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szemléletváltás segítése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érzékenyítés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zöld gondolat népszerűsítése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zöld tevékenységek megvalósításának megerősítése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3041640" y="365040"/>
            <a:ext cx="831168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Kiíró szervezetek feladatai, kötelezettségei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cím kiírása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minősítő/bíráló bizottság kijelölése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Monitoring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Túlzott bürokratizálódás kerülése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3898080" y="365040"/>
            <a:ext cx="745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Minősítés folyamata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regisztráció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bemutatkozás („önértékelés”)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helyszíni bejárás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pályázati adatlapok tartalma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Cél: a minősítés folyamata minél zöldebben történjen!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2687760" y="365040"/>
            <a:ext cx="866556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Pályázat benyújtásának módja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Az IFLA pályázat kiírásához hasonlóan: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Film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prezentáció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szöveges forma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2579400" y="365040"/>
            <a:ext cx="87739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Felhívás közzétételének ideje és módja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Föld napja – április 22.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hírlevél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honlapok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közösségi média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sajtó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2706120" y="365040"/>
            <a:ext cx="864720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Cím átadásának időpontja, helye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Év fája díjátadót követően, október közepe/vége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Helyszín: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kiírótól függ (minisztérium: Budapest)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év fájánál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2789280" y="365040"/>
            <a:ext cx="8564040" cy="724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Cím odaítélésének kritériumai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TextShape 2"/>
          <p:cNvSpPr txBox="1"/>
          <p:nvPr/>
        </p:nvSpPr>
        <p:spPr>
          <a:xfrm>
            <a:off x="838080" y="1191600"/>
            <a:ext cx="10515240" cy="53010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41000"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Kiválasztásos alapon, saját vállalás!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1. A benyújtás minősége: tartalmaz-e történetmesélési elemeket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2. A fenntarthatóság hatóköre: Mennyire fordít figyelmet a beadvány a fenntarthatóság környezeti, gazdasági, társadalmi vonatkozásaira?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3. Elvégzett környezetvédelmi munka jelentősége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4. Innováció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5. Kommunikáció, közösségi szerepvállalásmarketing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6. Karbonlábnyom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7. Zöld irodai elvek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8. Csökkentett fogyasztás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9. Új gazdaság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10. Széndioxid kézlenyomat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11. Zöldkönyvtári szolgáltatások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12. Társadalmi fenntarthatóság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13. Környezetgazdálkodás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14. Elkötelezettség az általános környezetvédelmi célok és programok iránt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15. Kulturális örökség és fenntarthatóság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2319840" y="365040"/>
            <a:ext cx="90338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Zsűrizésben/elbírálásban részt vevők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könyvtárszakmai szervezetek delegáltjai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szakmai civil szervezetek delegáltjai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szakmai szervezetek által delegált szakértők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igazgatók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helyettesek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minisztérium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4591080" y="365040"/>
            <a:ext cx="6762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Cím tartalma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okirat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utalvány facsemetére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pénzjutalom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valamilyen egyéb lehetőség (pl.: fejlesztési, megjelenési…)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838080" y="779760"/>
            <a:ext cx="10515240" cy="9108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37000"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Címet elnyert pályázó esetleges kötelezettségei 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pl.: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zöld szolgáltatások színvonalának fenntartása és fejlesztése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zöldkönyvtári konferencián részvétel, tevékenység bemutatása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2598840" y="365040"/>
            <a:ext cx="875448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37000"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Díjat elnyert intézmények névsorának nyilvános közzététele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hírlevél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Honlap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Youtube-csatorna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838080" y="750600"/>
            <a:ext cx="10515240" cy="9396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39000"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A címet meddig jogosult viselni az adott intézmény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5 évre szól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auditálás felülvizsgálata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pályázat megújítása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838080" y="972000"/>
            <a:ext cx="10515240" cy="7182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A felkészülést segítő útmutatók, publikációk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000000"/>
                </a:solidFill>
                <a:latin typeface="Calibri"/>
              </a:rPr>
              <a:t>A felálló munkacsoport koordinálásával készülnek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2329200" y="779760"/>
            <a:ext cx="9024120" cy="9108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6000"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Az elindulást segítő ellenőrző lista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1511280" y="789120"/>
            <a:ext cx="9842400" cy="9010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Legyenek-e a címnek fokozatai, kategóriái?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3000"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Nincs éves limit a kiadott címek számában.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Teljesített kritériumok számának függvényében: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arany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ezüst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	</a:t>
            </a: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- bronz fokozat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Legyen kategória: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1. települési lakosságszám alapján (1500, 20000, 20000+)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2. egyetemi, felsőoktatási könyvtár, szakkönyvtárak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3. egyházi, alapítványi könyvtár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4. iskolai könyvtárak?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2146320" y="365040"/>
            <a:ext cx="920700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A pályázat megítélésének szempontjai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pl.: 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check list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az ENSZ ágenda 2030-hoz kapcsolódás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ökológiai és zöld írástudás megléte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társadalmi hatásról rendelkezésre álló adatok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civil szervezetekkel való kapcsolatok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a pályázat egyedisége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innovativitás …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4321800" y="875880"/>
            <a:ext cx="7031520" cy="814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70ad47"/>
                </a:solidFill>
                <a:latin typeface="Calibri Light"/>
              </a:rPr>
              <a:t>Egyéb javaslatok</a:t>
            </a:r>
            <a:endParaRPr b="0" lang="hu-H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ENSULIB hírlevélben a cím alapításáról rövid híradás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70ad47"/>
              </a:buClr>
              <a:buFont typeface="Arial"/>
              <a:buChar char="•"/>
            </a:pPr>
            <a:r>
              <a:rPr b="0" lang="hu-HU" sz="2800" spc="-1" strike="noStrike">
                <a:solidFill>
                  <a:srgbClr val="70ad47"/>
                </a:solidFill>
                <a:latin typeface="Calibri"/>
              </a:rPr>
              <a:t>német zöldkönyvtári díj kritériumaival a jelenlegi javaslatok összehasonlítása, adott esetben kiegészítése</a:t>
            </a:r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831960" y="1709640"/>
            <a:ext cx="10515240" cy="19861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hu-HU" sz="6000" spc="-1" strike="noStrike">
                <a:solidFill>
                  <a:srgbClr val="70ad47"/>
                </a:solidFill>
                <a:latin typeface="Calibri Light"/>
              </a:rPr>
              <a:t>Köszönöm a figyelmet!</a:t>
            </a:r>
            <a:endParaRPr b="0" lang="hu-H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TextShape 2"/>
          <p:cNvSpPr txBox="1"/>
          <p:nvPr/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hu-H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Application>LibreOffice/6.4.7.2$Linux_X86_64 LibreOffice_project/40$Build-2</Application>
  <Words>755</Words>
  <Paragraphs>151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2024-10-16T07:14:56Z</dcterms:created>
  <dc:creator>Tar Konyv</dc:creator>
  <dc:description/>
  <dc:language>hu-HU</dc:language>
  <cp:lastModifiedBy/>
  <dcterms:modified xsi:type="dcterms:W3CDTF">2024-10-17T09:10:27Z</dcterms:modified>
  <cp:revision>24</cp:revision>
  <dc:subject/>
  <dc:title>Zöldkönyvtári Szakmai napok 2024. 10. 16-18.Paks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Szélesvásznú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26</vt:i4>
  </property>
</Properties>
</file>